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2CD02"/>
    <a:srgbClr val="000000"/>
    <a:srgbClr val="01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4"/>
  </p:normalViewPr>
  <p:slideViewPr>
    <p:cSldViewPr snapToGrid="0" snapToObjects="1">
      <p:cViewPr>
        <p:scale>
          <a:sx n="105" d="100"/>
          <a:sy n="105" d="100"/>
        </p:scale>
        <p:origin x="6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7ADD8-1109-C747-8AE2-7F1ECF6EB016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6A12C-849E-564C-959B-4FD933CA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49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6A12C-849E-564C-959B-4FD933CA5D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9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6A12C-849E-564C-959B-4FD933CA5D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5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6A12C-849E-564C-959B-4FD933CA5D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7ACC-FA50-B246-B552-5AC71C0C8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326E4-6764-314E-B46B-F45B75FD6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39ABC-4928-6B40-8571-B2BB80F8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21F3-63AE-9B4B-9FAC-B1FF50BE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71F35-8DE4-8247-AD59-C680F4B3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1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CB051-45CF-C244-B278-44D6B646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EF78-4945-E449-9256-27BE71FF4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C25A4-D984-0642-ACB9-6D170540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18DD8-2F86-2349-BF4C-504AA0D0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17921-BDE2-294A-BB92-9C2FB04D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44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8F6899-5C63-F545-9A01-C12FA295C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1FD75-C17F-BB4F-BE4C-28B073015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DA0CA-B92B-A342-B338-BE5C073E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04B04-6630-F142-B894-053615C5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5E99D-0BE0-3043-BE3C-C6E087C9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2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651C-7AA8-5C44-A6B4-65CDCE91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FB4FA-90A6-D241-9666-B9690EBD5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2ECBD-D542-F048-8FF4-67FC5482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05A99-883C-1B43-A9B2-761FECB9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5188-ED95-E24D-B8E0-CEDEBFF9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5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9017-A16C-044E-B869-D49FC2DD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F4A4E-A0A9-4C49-82C5-090F84B39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CDFA2-D06E-D84E-95EE-8FCC2CB4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C339B-1447-5B45-8EC0-3F416929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106A2-7B19-2246-9E55-EE71927C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26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24C8-3EF4-A34F-ADBD-7A21BF67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E687-BCFC-D340-B35B-7F52E86E4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C81CC-443D-7444-A240-5E26CB2BB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FF078-BB40-7544-BCC7-580A8664B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0D17B-0A63-6140-A39D-3737F28AE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32682-43BE-8446-9F2B-B3189C74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87BA-5EBF-7140-859D-6B4DDFFE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78159-549B-6348-A1B6-18BC66F1F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56CB6-7F99-714B-8DA2-B6571C144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598D5-9F1A-1048-9300-B56C9D99C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31BEFF-3928-A24E-A4F1-3C5CEA341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695A59-6DF0-3643-80C3-D9479F862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CD5FED-4A29-5846-9DDB-46885F09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8B627-AF41-CD42-8602-95187604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4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D7BF-9BDF-BA4D-887A-FB37C6BB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D27056-F9E0-4145-9831-04DCAA02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4AC1C-60AF-AD4E-A8D7-D4AECC9FA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28927-F9A7-C94B-983B-693DDD04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3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DEDD8-BC62-DE4D-B504-F8E32398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6FEB7-5235-A54B-99A1-B3C55402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BB0FF-91A3-1C44-9E1B-BFFA2432E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4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5B80-84C5-6F48-A710-82C19187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5323C-6CFE-4A4D-A8EB-7423F5D14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F08A2-83F5-FC4B-B039-9F6FF1B4B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C8E8B-F97E-2F42-91CF-D49E7D38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A78BD-C9A4-EF43-A7AE-BB7ED697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F02D4-A0C5-3E4E-B30F-89F52DDF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3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B7F3-9721-EE4E-8F2C-2C961C1E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ABD76-4031-5D47-B74D-AC01482E0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13050-24B1-3741-8E7B-7BCC7A129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7CA29-34E6-6546-92C7-8DB1FBD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D4775-EC5F-E24B-AEF6-ED8A8569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7F01E-ED2F-A34D-90E3-BE42F3BB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DDFB7C-3E86-B748-914A-4FCF53C6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01B9E-C0CC-1B49-8559-B9254F008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6F257-1E06-CA46-8AEB-ECD03A248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9599A-BA9A-A24C-8893-8CB2252B16C3}" type="datetimeFigureOut">
              <a:rPr lang="en-US" smtClean="0"/>
              <a:t>6/22/19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76328-CD09-0A4D-ACA5-FE1D2436F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463CE-85C7-EE4F-8731-2A9478FC7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DC62-C93C-1243-B093-DF3030F02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GWAS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B7568-5A6D-7B4A-87E2-B66BBB63AC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Malachy Campbell – VT GWAS Workshop</a:t>
            </a:r>
          </a:p>
          <a:p>
            <a:r>
              <a:rPr lang="en-US" dirty="0"/>
              <a:t>6/24/2019</a:t>
            </a:r>
          </a:p>
        </p:txBody>
      </p:sp>
    </p:spTree>
    <p:extLst>
      <p:ext uri="{BB962C8B-B14F-4D97-AF65-F5344CB8AC3E}">
        <p14:creationId xmlns:p14="http://schemas.microsoft.com/office/powerpoint/2010/main" val="36880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7C0-5F7D-2C46-920F-4419B3D8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E626F-DC3A-C345-9878-B2277FF4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084" cy="43513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Diversity!!</a:t>
            </a:r>
          </a:p>
          <a:p>
            <a:r>
              <a:rPr lang="en-US" dirty="0"/>
              <a:t>GWAS populations</a:t>
            </a:r>
          </a:p>
          <a:p>
            <a:pPr lvl="1"/>
            <a:r>
              <a:rPr lang="en-US" dirty="0"/>
              <a:t>Diversity panel: Sample the genetic diversity within a species</a:t>
            </a:r>
          </a:p>
          <a:p>
            <a:pPr lvl="1"/>
            <a:r>
              <a:rPr lang="en-US" dirty="0"/>
              <a:t>Nested association mapping (NAM): Diverse collection of related families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CF988-1D45-794C-A4B7-9A379A319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00" y="2206667"/>
            <a:ext cx="4781799" cy="358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966F7-E97D-7041-8034-E4B030A559A7}"/>
              </a:ext>
            </a:extLst>
          </p:cNvPr>
          <p:cNvSpPr txBox="1"/>
          <p:nvPr/>
        </p:nvSpPr>
        <p:spPr>
          <a:xfrm>
            <a:off x="9208169" y="1837335"/>
            <a:ext cx="13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Maize NAM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35F34D3-8321-3A43-A6E6-CC7E2E091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830" y="5889446"/>
            <a:ext cx="4319587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200" b="1" dirty="0" err="1">
                <a:latin typeface="Arial" panose="020B0604020202020204" pitchFamily="34" charset="0"/>
              </a:rPr>
              <a:t>Jianming</a:t>
            </a:r>
            <a:r>
              <a:rPr lang="en-GB" altLang="en-US" sz="1200" b="1" dirty="0">
                <a:latin typeface="Arial" panose="020B0604020202020204" pitchFamily="34" charset="0"/>
              </a:rPr>
              <a:t> Yu et al. </a:t>
            </a:r>
            <a:r>
              <a:rPr lang="en-GB" altLang="en-US" sz="1200" b="1">
                <a:latin typeface="Arial" panose="020B0604020202020204" pitchFamily="34" charset="0"/>
              </a:rPr>
              <a:t>Genetics 2008;178:539-551</a:t>
            </a:r>
          </a:p>
        </p:txBody>
      </p:sp>
    </p:spTree>
    <p:extLst>
      <p:ext uri="{BB962C8B-B14F-4D97-AF65-F5344CB8AC3E}">
        <p14:creationId xmlns:p14="http://schemas.microsoft.com/office/powerpoint/2010/main" val="229279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7C0-5F7D-2C46-920F-4419B3D8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E626F-DC3A-C345-9878-B2277FF4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084" cy="43513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Diversity!!</a:t>
            </a:r>
          </a:p>
          <a:p>
            <a:r>
              <a:rPr lang="en-US" dirty="0"/>
              <a:t>GWAS populations</a:t>
            </a:r>
          </a:p>
          <a:p>
            <a:pPr lvl="1"/>
            <a:r>
              <a:rPr lang="en-US" dirty="0"/>
              <a:t>Diversity panel: Sample the genetic diversity within a species</a:t>
            </a:r>
          </a:p>
          <a:p>
            <a:pPr lvl="1"/>
            <a:r>
              <a:rPr lang="en-US" dirty="0"/>
              <a:t>Nested association mapping (NAM): Diverse collection of related families</a:t>
            </a:r>
          </a:p>
          <a:p>
            <a:pPr lvl="1"/>
            <a:r>
              <a:rPr lang="en-US" dirty="0"/>
              <a:t>Multi-parent advanced generation inter-cross (MAGIC) population (NAM): Complex crossing schemes between diverse parents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966F7-E97D-7041-8034-E4B030A559A7}"/>
              </a:ext>
            </a:extLst>
          </p:cNvPr>
          <p:cNvSpPr txBox="1"/>
          <p:nvPr/>
        </p:nvSpPr>
        <p:spPr>
          <a:xfrm>
            <a:off x="9329945" y="1825625"/>
            <a:ext cx="13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Rice MAGIC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35F34D3-8321-3A43-A6E6-CC7E2E091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98" y="5719404"/>
            <a:ext cx="4319587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200" b="1" dirty="0" err="1">
                <a:latin typeface="Arial" panose="020B0604020202020204" pitchFamily="34" charset="0"/>
              </a:rPr>
              <a:t>Bandillo</a:t>
            </a:r>
            <a:r>
              <a:rPr lang="en-GB" altLang="en-US" sz="1200" b="1" dirty="0">
                <a:latin typeface="Arial" panose="020B0604020202020204" pitchFamily="34" charset="0"/>
              </a:rPr>
              <a:t> et al 2013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EA235-8523-EF44-95E7-1EE7C58B4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35"/>
          <a:stretch/>
        </p:blipFill>
        <p:spPr>
          <a:xfrm>
            <a:off x="7795846" y="2194957"/>
            <a:ext cx="4396154" cy="34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5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2E8C-DB1E-824C-AFDB-4AF1A3F1C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population: Rice Diversity Panel 1 (RDP1)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B969-3AB5-3541-830A-F5C862B7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6189"/>
            <a:ext cx="10515600" cy="12031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Non-random mating results in systematic differences in allele frequencies between subpopulations</a:t>
            </a:r>
          </a:p>
          <a:p>
            <a:pPr lvl="1"/>
            <a:r>
              <a:rPr lang="en-US" dirty="0"/>
              <a:t>This is population structure of stratification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EC615-B23B-0844-AE65-CCF63342F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23"/>
          <a:stretch/>
        </p:blipFill>
        <p:spPr>
          <a:xfrm>
            <a:off x="1610103" y="1256770"/>
            <a:ext cx="8971794" cy="41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8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DD56-530F-DB4E-BEB7-445AA5E2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population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C5BCC-AD68-8D40-BFB4-1A31853B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1: What is the degree of stratification in my population?</a:t>
            </a:r>
          </a:p>
          <a:p>
            <a:r>
              <a:rPr lang="en-US" dirty="0"/>
              <a:t>To assess population structure: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Quantify the genetic relationships between individuals (i.e. construct a kinship matrix </a:t>
            </a:r>
            <a:r>
              <a:rPr lang="en-US" b="1" dirty="0"/>
              <a:t>G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principle component analysis (PCA) on 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Examine bi-plots and scree plots</a:t>
            </a:r>
          </a:p>
        </p:txBody>
      </p:sp>
    </p:spTree>
    <p:extLst>
      <p:ext uri="{BB962C8B-B14F-4D97-AF65-F5344CB8AC3E}">
        <p14:creationId xmlns:p14="http://schemas.microsoft.com/office/powerpoint/2010/main" val="3647143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511F-0BAD-0D4F-AD81-E5B8CF51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population structure: Principle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622C5-A595-A847-B8BA-EFA71020E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PCA: dimensional reduction technique where we reduce a covariance matrix into a set of new variables that capture much of the variance in the original data</a:t>
            </a:r>
          </a:p>
          <a:p>
            <a:pPr lvl="1"/>
            <a:r>
              <a:rPr lang="en-US" dirty="0"/>
              <a:t>New variables = principle components (PCs)</a:t>
            </a:r>
          </a:p>
          <a:p>
            <a:pPr lvl="1"/>
            <a:r>
              <a:rPr lang="en-US" dirty="0"/>
              <a:t>If we have </a:t>
            </a:r>
            <a:r>
              <a:rPr lang="en-US" i="1" dirty="0"/>
              <a:t>n</a:t>
            </a:r>
            <a:r>
              <a:rPr lang="en-US" dirty="0"/>
              <a:t> original variables we can construct </a:t>
            </a:r>
            <a:r>
              <a:rPr lang="en-US" i="1" dirty="0"/>
              <a:t>n</a:t>
            </a:r>
            <a:r>
              <a:rPr lang="en-US" dirty="0"/>
              <a:t>-1 PCs</a:t>
            </a:r>
          </a:p>
          <a:p>
            <a:pPr lvl="1"/>
            <a:r>
              <a:rPr lang="en-US" dirty="0"/>
              <a:t>The first PC explains the most variance, subsequent PCs explain less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84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D14-9850-AF45-A279-96CBD55A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population structure: PCA for RDP1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C52BD-8203-AD4A-86F3-CD9F4682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68" y="1909010"/>
            <a:ext cx="11657263" cy="34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3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D14-9850-AF45-A279-96CBD55A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population structure: PCA for RDP1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C52BD-8203-AD4A-86F3-CD9F4682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68" y="1909010"/>
            <a:ext cx="11657263" cy="3497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23A755-916A-BC47-A6E6-B2A8FDB43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2" t="41799" b="48365"/>
          <a:stretch/>
        </p:blipFill>
        <p:spPr>
          <a:xfrm>
            <a:off x="2682872" y="5650649"/>
            <a:ext cx="7383625" cy="67376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0262924-E87B-9846-94D1-7842B3AD60FB}"/>
              </a:ext>
            </a:extLst>
          </p:cNvPr>
          <p:cNvSpPr/>
          <p:nvPr/>
        </p:nvSpPr>
        <p:spPr>
          <a:xfrm>
            <a:off x="3080084" y="5534526"/>
            <a:ext cx="673769" cy="4530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E0B3E-E6E1-CC40-92F0-DEA37DA09312}"/>
              </a:ext>
            </a:extLst>
          </p:cNvPr>
          <p:cNvSpPr txBox="1"/>
          <p:nvPr/>
        </p:nvSpPr>
        <p:spPr>
          <a:xfrm>
            <a:off x="2486527" y="6360330"/>
            <a:ext cx="75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Indica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05907-B7C1-BB40-8D33-BA4B17B18666}"/>
              </a:ext>
            </a:extLst>
          </p:cNvPr>
          <p:cNvSpPr txBox="1"/>
          <p:nvPr/>
        </p:nvSpPr>
        <p:spPr>
          <a:xfrm>
            <a:off x="4243137" y="636033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1FFFF"/>
                </a:solidFill>
              </a:rPr>
              <a:t>Aus</a:t>
            </a:r>
            <a:endParaRPr lang="en-US" b="1" dirty="0">
              <a:solidFill>
                <a:srgbClr val="01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F950D-8392-7444-8108-CDEB1E7ADEDA}"/>
              </a:ext>
            </a:extLst>
          </p:cNvPr>
          <p:cNvSpPr txBox="1"/>
          <p:nvPr/>
        </p:nvSpPr>
        <p:spPr>
          <a:xfrm>
            <a:off x="5452766" y="6245711"/>
            <a:ext cx="1254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Temperate 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Japonica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F16AF-E87B-0248-8E35-C8D17449FD3C}"/>
              </a:ext>
            </a:extLst>
          </p:cNvPr>
          <p:cNvSpPr txBox="1"/>
          <p:nvPr/>
        </p:nvSpPr>
        <p:spPr>
          <a:xfrm>
            <a:off x="6959027" y="6364521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</a:rPr>
              <a:t>Aromatic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800C3B-4F3E-8D40-997A-A40FB2ED69C2}"/>
              </a:ext>
            </a:extLst>
          </p:cNvPr>
          <p:cNvSpPr txBox="1"/>
          <p:nvPr/>
        </p:nvSpPr>
        <p:spPr>
          <a:xfrm>
            <a:off x="8344617" y="6245710"/>
            <a:ext cx="1010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CD02"/>
                </a:solidFill>
              </a:rPr>
              <a:t>Tropical </a:t>
            </a:r>
          </a:p>
          <a:p>
            <a:pPr algn="ctr"/>
            <a:r>
              <a:rPr lang="en-US" b="1" dirty="0">
                <a:solidFill>
                  <a:srgbClr val="02CD02"/>
                </a:solidFill>
              </a:rPr>
              <a:t>Japonica</a:t>
            </a:r>
          </a:p>
        </p:txBody>
      </p:sp>
    </p:spTree>
    <p:extLst>
      <p:ext uri="{BB962C8B-B14F-4D97-AF65-F5344CB8AC3E}">
        <p14:creationId xmlns:p14="http://schemas.microsoft.com/office/powerpoint/2010/main" val="4266123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D14-9850-AF45-A279-96CBD55A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population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C52BD-8203-AD4A-86F3-CD9F4682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68" y="1909010"/>
            <a:ext cx="11657263" cy="3497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9C7DF1-2F12-1444-8430-F46D7EFEF1DF}"/>
              </a:ext>
            </a:extLst>
          </p:cNvPr>
          <p:cNvSpPr txBox="1"/>
          <p:nvPr/>
        </p:nvSpPr>
        <p:spPr>
          <a:xfrm>
            <a:off x="2109459" y="5801197"/>
            <a:ext cx="7973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60% of the variance is explained by the top four PC’s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EC1D3C-F761-6C41-B0BC-5AAF5A0DDD3B}"/>
              </a:ext>
            </a:extLst>
          </p:cNvPr>
          <p:cNvCxnSpPr>
            <a:cxnSpLocks/>
          </p:cNvCxnSpPr>
          <p:nvPr/>
        </p:nvCxnSpPr>
        <p:spPr>
          <a:xfrm flipH="1">
            <a:off x="10250906" y="3657600"/>
            <a:ext cx="497305" cy="1074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8AC779-2413-E14A-83A4-F9B3EF28EDD1}"/>
              </a:ext>
            </a:extLst>
          </p:cNvPr>
          <p:cNvSpPr txBox="1"/>
          <p:nvPr/>
        </p:nvSpPr>
        <p:spPr>
          <a:xfrm>
            <a:off x="10066497" y="3200400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‘Elbow’ point</a:t>
            </a:r>
          </a:p>
        </p:txBody>
      </p:sp>
    </p:spTree>
    <p:extLst>
      <p:ext uri="{BB962C8B-B14F-4D97-AF65-F5344CB8AC3E}">
        <p14:creationId xmlns:p14="http://schemas.microsoft.com/office/powerpoint/2010/main" val="3698334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D14-9850-AF45-A279-96CBD55A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effects of population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D87001-1A95-D74C-8D2E-51F78D93D37C}"/>
              </a:ext>
            </a:extLst>
          </p:cNvPr>
          <p:cNvGrpSpPr/>
          <p:nvPr/>
        </p:nvGrpSpPr>
        <p:grpSpPr>
          <a:xfrm>
            <a:off x="6705599" y="1532903"/>
            <a:ext cx="5261811" cy="4097876"/>
            <a:chOff x="481262" y="1532903"/>
            <a:chExt cx="5261811" cy="40978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F31920D-39D3-0946-AC26-574B849B5834}"/>
                </a:ext>
              </a:extLst>
            </p:cNvPr>
            <p:cNvGrpSpPr/>
            <p:nvPr/>
          </p:nvGrpSpPr>
          <p:grpSpPr>
            <a:xfrm>
              <a:off x="1428713" y="1532903"/>
              <a:ext cx="2902655" cy="3536402"/>
              <a:chOff x="1812758" y="2486525"/>
              <a:chExt cx="1604211" cy="1954464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4ADB7773-6BCB-DD42-BDCC-7D309A6EB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70" t="4191" r="51114" b="63109"/>
              <a:stretch/>
            </p:blipFill>
            <p:spPr bwMode="auto">
              <a:xfrm>
                <a:off x="1812758" y="2646947"/>
                <a:ext cx="1604211" cy="1794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57B244A7-D7B6-B24D-A360-6A9ADA8C42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89" t="-244" r="64640" b="97321"/>
              <a:stretch/>
            </p:blipFill>
            <p:spPr bwMode="auto">
              <a:xfrm>
                <a:off x="2277980" y="2486525"/>
                <a:ext cx="1122947" cy="160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1BAFCCF-2669-9041-9DD4-3A42B57115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7" t="94192" r="14026" b="-1211"/>
            <a:stretch/>
          </p:blipFill>
          <p:spPr bwMode="auto">
            <a:xfrm>
              <a:off x="481262" y="5245768"/>
              <a:ext cx="5261811" cy="385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A70FD13-5DB8-AB44-940B-1661A9C43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49"/>
          <a:stretch/>
        </p:blipFill>
        <p:spPr>
          <a:xfrm>
            <a:off x="797351" y="1659178"/>
            <a:ext cx="5799658" cy="3497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DDF03-AB64-B243-902C-6517688A40AB}"/>
              </a:ext>
            </a:extLst>
          </p:cNvPr>
          <p:cNvSpPr txBox="1"/>
          <p:nvPr/>
        </p:nvSpPr>
        <p:spPr>
          <a:xfrm>
            <a:off x="1828800" y="5988745"/>
            <a:ext cx="894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Stratified population and a trait that differs between subpopulations</a:t>
            </a:r>
          </a:p>
        </p:txBody>
      </p:sp>
    </p:spTree>
    <p:extLst>
      <p:ext uri="{BB962C8B-B14F-4D97-AF65-F5344CB8AC3E}">
        <p14:creationId xmlns:p14="http://schemas.microsoft.com/office/powerpoint/2010/main" val="63398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3053-FFEC-9C41-9CC6-D475E770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marker regression for Root Na</a:t>
            </a:r>
            <a:r>
              <a:rPr lang="en-US" baseline="30000" dirty="0"/>
              <a:t>+</a:t>
            </a:r>
            <a:r>
              <a:rPr lang="en-US" dirty="0"/>
              <a:t> 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13242-2774-C24C-877D-DFC8359C42A4}"/>
              </a:ext>
            </a:extLst>
          </p:cNvPr>
          <p:cNvSpPr txBox="1"/>
          <p:nvPr/>
        </p:nvSpPr>
        <p:spPr>
          <a:xfrm>
            <a:off x="4086186" y="5790003"/>
            <a:ext cx="401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True or spurious associations?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C1D11-9F73-2649-B1AC-E878C5E5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59" y="1363578"/>
            <a:ext cx="9769641" cy="418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3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BA35-B692-454C-8752-ABCBFFEB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258B-2E7B-3644-A87C-CE1440893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genetic architecture of trait X?</a:t>
            </a:r>
          </a:p>
          <a:p>
            <a:pPr lvl="1"/>
            <a:r>
              <a:rPr lang="en-US" dirty="0"/>
              <a:t>How many genes contribute to the phenotype?</a:t>
            </a:r>
          </a:p>
          <a:p>
            <a:pPr lvl="1"/>
            <a:r>
              <a:rPr lang="en-US" dirty="0"/>
              <a:t>What are the genes?</a:t>
            </a:r>
          </a:p>
          <a:p>
            <a:pPr lvl="1"/>
            <a:r>
              <a:rPr lang="en-US" dirty="0"/>
              <a:t>How much do they influence the phenotype?</a:t>
            </a:r>
          </a:p>
        </p:txBody>
      </p:sp>
    </p:spTree>
    <p:extLst>
      <p:ext uri="{BB962C8B-B14F-4D97-AF65-F5344CB8AC3E}">
        <p14:creationId xmlns:p14="http://schemas.microsoft.com/office/powerpoint/2010/main" val="3715665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9DEF0-A7E3-574A-8056-F66CBCD0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C4FA4-FBFD-9142-A090-65E558B3A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747"/>
            <a:ext cx="10515600" cy="1059531"/>
          </a:xfrm>
        </p:spPr>
        <p:txBody>
          <a:bodyPr/>
          <a:lstStyle/>
          <a:p>
            <a:r>
              <a:rPr lang="en-US" dirty="0"/>
              <a:t>Introduce PCs into the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ED5A89-0E5E-1A43-A243-8AFE1EBCE6FC}"/>
                  </a:ext>
                </a:extLst>
              </p:cNvPr>
              <p:cNvSpPr txBox="1"/>
              <p:nvPr/>
            </p:nvSpPr>
            <p:spPr>
              <a:xfrm>
                <a:off x="4252290" y="1955271"/>
                <a:ext cx="5128455" cy="798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ED5A89-0E5E-1A43-A243-8AFE1EBCE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290" y="1955271"/>
                <a:ext cx="5128455" cy="798039"/>
              </a:xfrm>
              <a:prstGeom prst="rect">
                <a:avLst/>
              </a:prstGeom>
              <a:blipFill>
                <a:blip r:embed="rId2"/>
                <a:stretch>
                  <a:fillRect l="-2222" t="-4688" r="-494" b="-26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4D723B5D-5D13-FD45-90DC-3925EFC28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5338" r="73870" b="62064"/>
          <a:stretch/>
        </p:blipFill>
        <p:spPr bwMode="auto">
          <a:xfrm>
            <a:off x="421939" y="2303974"/>
            <a:ext cx="2336234" cy="24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195A61-E629-F24F-AFA6-A3366D99DA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5028362"/>
              </p:ext>
            </p:extLst>
          </p:nvPr>
        </p:nvGraphicFramePr>
        <p:xfrm>
          <a:off x="9919431" y="2694670"/>
          <a:ext cx="741290" cy="407569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70645">
                  <a:extLst>
                    <a:ext uri="{9D8B030D-6E8A-4147-A177-3AD203B41FA5}">
                      <a16:colId xmlns:a16="http://schemas.microsoft.com/office/drawing/2014/main" val="1288950798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251239066"/>
                    </a:ext>
                  </a:extLst>
                </a:gridCol>
              </a:tblGrid>
              <a:tr h="269559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err="1">
                          <a:effectLst/>
                        </a:rPr>
                        <a:t>M</a:t>
                      </a:r>
                      <a:r>
                        <a:rPr lang="en-US" sz="1700" i="1" u="none" strike="noStrike" baseline="-25000" dirty="0" err="1">
                          <a:effectLst/>
                        </a:rPr>
                        <a:t>j</a:t>
                      </a:r>
                      <a:endParaRPr lang="en-US" sz="1700" b="0" i="1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30228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613941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8105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14647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19653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95430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I6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59638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91342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14327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5331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383585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253468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64346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1608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8333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DFFC5F-6847-8F42-80AB-EC7D79045369}"/>
              </a:ext>
            </a:extLst>
          </p:cNvPr>
          <p:cNvCxnSpPr>
            <a:cxnSpLocks/>
          </p:cNvCxnSpPr>
          <p:nvPr/>
        </p:nvCxnSpPr>
        <p:spPr>
          <a:xfrm flipV="1">
            <a:off x="2757875" y="2753310"/>
            <a:ext cx="1494415" cy="1987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C50431-D605-864A-98AE-1731F2D92CD2}"/>
              </a:ext>
            </a:extLst>
          </p:cNvPr>
          <p:cNvCxnSpPr>
            <a:cxnSpLocks/>
          </p:cNvCxnSpPr>
          <p:nvPr/>
        </p:nvCxnSpPr>
        <p:spPr>
          <a:xfrm flipH="1" flipV="1">
            <a:off x="8167410" y="2623066"/>
            <a:ext cx="1599062" cy="5339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FDB8FA-CB94-5D48-8739-BE319F3876A2}"/>
              </a:ext>
            </a:extLst>
          </p:cNvPr>
          <p:cNvCxnSpPr>
            <a:cxnSpLocks/>
          </p:cNvCxnSpPr>
          <p:nvPr/>
        </p:nvCxnSpPr>
        <p:spPr>
          <a:xfrm flipV="1">
            <a:off x="7396853" y="2751861"/>
            <a:ext cx="0" cy="1465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75DEDE-C322-894B-A893-8014C97AC0F1}"/>
              </a:ext>
            </a:extLst>
          </p:cNvPr>
          <p:cNvSpPr txBox="1"/>
          <p:nvPr/>
        </p:nvSpPr>
        <p:spPr>
          <a:xfrm>
            <a:off x="6309632" y="4414819"/>
            <a:ext cx="218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Additive effect of </a:t>
            </a:r>
            <a:r>
              <a:rPr lang="en-US" sz="2400" dirty="0" err="1"/>
              <a:t>SNP</a:t>
            </a:r>
            <a:r>
              <a:rPr lang="en-US" sz="2400" i="1" baseline="-25000" dirty="0" err="1"/>
              <a:t>j</a:t>
            </a:r>
            <a:r>
              <a:rPr lang="en-US" sz="2400" i="1" baseline="-25000" dirty="0"/>
              <a:t> </a:t>
            </a:r>
            <a:r>
              <a:rPr lang="en-US" sz="2400" dirty="0"/>
              <a:t>on phenotype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A8B79B-EA9D-4E4F-94E6-EC2AD1F830F7}"/>
              </a:ext>
            </a:extLst>
          </p:cNvPr>
          <p:cNvCxnSpPr>
            <a:cxnSpLocks/>
          </p:cNvCxnSpPr>
          <p:nvPr/>
        </p:nvCxnSpPr>
        <p:spPr>
          <a:xfrm flipV="1">
            <a:off x="5335768" y="2742466"/>
            <a:ext cx="686273" cy="12912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F3C295-ABBE-7B4A-AF7F-D23C8B2F31ED}"/>
              </a:ext>
            </a:extLst>
          </p:cNvPr>
          <p:cNvSpPr txBox="1"/>
          <p:nvPr/>
        </p:nvSpPr>
        <p:spPr>
          <a:xfrm>
            <a:off x="3785938" y="4238794"/>
            <a:ext cx="218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Top four PC’s</a:t>
            </a:r>
          </a:p>
        </p:txBody>
      </p:sp>
    </p:spTree>
    <p:extLst>
      <p:ext uri="{BB962C8B-B14F-4D97-AF65-F5344CB8AC3E}">
        <p14:creationId xmlns:p14="http://schemas.microsoft.com/office/powerpoint/2010/main" val="2692459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97EB-B002-E04F-B976-FC42DE67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population structure with PCs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D0F8A-3A28-1747-B40A-E8D9958CBC21}"/>
              </a:ext>
            </a:extLst>
          </p:cNvPr>
          <p:cNvSpPr txBox="1"/>
          <p:nvPr/>
        </p:nvSpPr>
        <p:spPr>
          <a:xfrm>
            <a:off x="3957849" y="6031210"/>
            <a:ext cx="401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True or spurious associations?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A3A0C-F6B0-C944-9C22-849171E9D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5" y="1290816"/>
            <a:ext cx="10388601" cy="44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4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97EB-B002-E04F-B976-FC42DE67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population structure with the linear mixed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B3E4F-4D56-4843-A135-B8286816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9870"/>
          </a:xfrm>
        </p:spPr>
        <p:txBody>
          <a:bodyPr/>
          <a:lstStyle/>
          <a:p>
            <a:r>
              <a:rPr lang="en-US" dirty="0"/>
              <a:t>Completely capture population structure and cryptic relatedness using the kinship matrix directly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A7B726-B44D-4E46-8AEC-9AC5C12D4EB9}"/>
                  </a:ext>
                </a:extLst>
              </p:cNvPr>
              <p:cNvSpPr txBox="1"/>
              <p:nvPr/>
            </p:nvSpPr>
            <p:spPr>
              <a:xfrm>
                <a:off x="3547814" y="2855495"/>
                <a:ext cx="472411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4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𝛃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𝐙𝐮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4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𝛆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A7B726-B44D-4E46-8AEC-9AC5C12D4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814" y="2855495"/>
                <a:ext cx="4724114" cy="738664"/>
              </a:xfrm>
              <a:prstGeom prst="rect">
                <a:avLst/>
              </a:prstGeom>
              <a:blipFill>
                <a:blip r:embed="rId2"/>
                <a:stretch>
                  <a:fillRect l="-1877" t="-6780" r="-804" b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3EE6D-6961-F643-9D12-3AB33AD067EC}"/>
                  </a:ext>
                </a:extLst>
              </p:cNvPr>
              <p:cNvSpPr txBox="1"/>
              <p:nvPr/>
            </p:nvSpPr>
            <p:spPr>
              <a:xfrm>
                <a:off x="3916783" y="4034589"/>
                <a:ext cx="3453060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4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𝐆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3EE6D-6961-F643-9D12-3AB33AD0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783" y="4034589"/>
                <a:ext cx="3453060" cy="813492"/>
              </a:xfrm>
              <a:prstGeom prst="rect">
                <a:avLst/>
              </a:prstGeom>
              <a:blipFill>
                <a:blip r:embed="rId3"/>
                <a:stretch>
                  <a:fillRect l="-2930" r="-3297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5924CCA-D926-734A-9EFC-08185CBD77C2}"/>
              </a:ext>
            </a:extLst>
          </p:cNvPr>
          <p:cNvSpPr txBox="1"/>
          <p:nvPr/>
        </p:nvSpPr>
        <p:spPr>
          <a:xfrm>
            <a:off x="10395283" y="6308209"/>
            <a:ext cx="162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Kang et al 2008</a:t>
            </a:r>
          </a:p>
        </p:txBody>
      </p:sp>
    </p:spTree>
    <p:extLst>
      <p:ext uri="{BB962C8B-B14F-4D97-AF65-F5344CB8AC3E}">
        <p14:creationId xmlns:p14="http://schemas.microsoft.com/office/powerpoint/2010/main" val="3823772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1850-BB03-0045-8001-39561830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population structure with the linear mixed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2001C-EFAC-2C4B-B863-B6AE7B17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84" y="1690688"/>
            <a:ext cx="10756231" cy="46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6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1850-BB03-0045-8001-39561830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population structure with the linear mixed model + PCs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52D1-95F6-6041-8F4E-F2CD5702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47" y="1690688"/>
            <a:ext cx="9688095" cy="41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26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46A0-0928-2E46-863B-71AB60B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A7753-75E4-444C-92BD-24D793739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7184"/>
            <a:ext cx="10515600" cy="9311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significant?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B82FA-D712-1F44-9F21-DF651FF8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5" y="1290816"/>
            <a:ext cx="10388601" cy="44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5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46A0-0928-2E46-863B-71AB60B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approaches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3C7A6C-860F-AB43-B695-68F53B97B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ran 10,000’s of tests, now we need to account for the number of tests</a:t>
                </a:r>
              </a:p>
              <a:p>
                <a:r>
                  <a:rPr lang="en-US" dirty="0"/>
                  <a:t>Popular approaches: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Bonferroni’s: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Q-value/FDR (</a:t>
                </a:r>
                <a:r>
                  <a:rPr lang="en-US" dirty="0" err="1"/>
                  <a:t>Storrey</a:t>
                </a:r>
                <a:r>
                  <a:rPr lang="en-US" dirty="0"/>
                  <a:t> 2003): determines the minimum FDR when calling a test significant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Benjamini</a:t>
                </a:r>
                <a:r>
                  <a:rPr lang="en-US" dirty="0"/>
                  <a:t> and Hochberg (1995): Rank p-values (small to large); New threshold = (rank * Q) / m</a:t>
                </a:r>
              </a:p>
              <a:p>
                <a:pPr lvl="2"/>
                <a:r>
                  <a:rPr lang="en-US" dirty="0"/>
                  <a:t>Q: False discovery rate, m total number of tests</a:t>
                </a:r>
              </a:p>
              <a:p>
                <a:pPr lvl="2"/>
                <a:r>
                  <a:rPr lang="en-US" dirty="0"/>
                  <a:t>Adjusted p-value = (p-value * m) / rank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3C7A6C-860F-AB43-B695-68F53B97B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016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46A0-0928-2E46-863B-71AB60B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approaches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3C7A6C-860F-AB43-B695-68F53B97B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ran 10,000’s of tests, now we need to account for the number of tests</a:t>
                </a:r>
              </a:p>
              <a:p>
                <a:r>
                  <a:rPr lang="en-US" dirty="0"/>
                  <a:t>Popular approaches: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Bonferroni’s: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Q-value/FDR (</a:t>
                </a:r>
                <a:r>
                  <a:rPr lang="en-US" dirty="0" err="1"/>
                  <a:t>Storrey</a:t>
                </a:r>
                <a:r>
                  <a:rPr lang="en-US" dirty="0"/>
                  <a:t> 2003): determines the minimum FDR when calling a test significant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Benjamini</a:t>
                </a:r>
                <a:r>
                  <a:rPr lang="en-US" dirty="0"/>
                  <a:t> and Hochberg (1995): Rank p-values (small to large); New threshold = (rank * Q) / m</a:t>
                </a:r>
              </a:p>
              <a:p>
                <a:pPr lvl="2"/>
                <a:r>
                  <a:rPr lang="en-US" dirty="0"/>
                  <a:t>Q: False discovery rate, m total number of tests</a:t>
                </a:r>
              </a:p>
              <a:p>
                <a:pPr lvl="2"/>
                <a:r>
                  <a:rPr lang="en-US" dirty="0"/>
                  <a:t>Adjusted p-value = (p-value * m) / rank</a:t>
                </a:r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3C7A6C-860F-AB43-B695-68F53B97B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CC2625-3FF9-1C4C-9737-CB40FA248F54}"/>
              </a:ext>
            </a:extLst>
          </p:cNvPr>
          <p:cNvSpPr txBox="1"/>
          <p:nvPr/>
        </p:nvSpPr>
        <p:spPr>
          <a:xfrm>
            <a:off x="1780106" y="6231265"/>
            <a:ext cx="8631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 optimal approaches when tests are not independent</a:t>
            </a:r>
          </a:p>
        </p:txBody>
      </p:sp>
    </p:spTree>
    <p:extLst>
      <p:ext uri="{BB962C8B-B14F-4D97-AF65-F5344CB8AC3E}">
        <p14:creationId xmlns:p14="http://schemas.microsoft.com/office/powerpoint/2010/main" val="192952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25B7-23E4-B044-851A-5489591D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approaches: Li and Ji (2005)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8566B-66E3-F747-A3B6-2FD106F0F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markers are in LD, determine the number of </a:t>
                </a:r>
                <a:r>
                  <a:rPr lang="en-US" b="1" dirty="0"/>
                  <a:t>independent tests</a:t>
                </a:r>
              </a:p>
              <a:p>
                <a:r>
                  <a:rPr lang="en-US" dirty="0"/>
                  <a:t>Determining the number of effective tests (</a:t>
                </a:r>
                <a:r>
                  <a:rPr lang="en-US" i="1" dirty="0" err="1"/>
                  <a:t>M</a:t>
                </a:r>
                <a:r>
                  <a:rPr lang="en-US" i="1" baseline="-25000" dirty="0" err="1"/>
                  <a:t>eff</a:t>
                </a:r>
                <a:r>
                  <a:rPr lang="en-US" dirty="0"/>
                  <a:t>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Construct a correlation matrix between markers (chromosome-wise)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Run PCA on corr. matrix and extract eigenvalues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−1)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Adjust threshold via </a:t>
                </a:r>
                <a:r>
                  <a:rPr lang="en-US" dirty="0" err="1"/>
                  <a:t>Sidak’s</a:t>
                </a:r>
                <a:r>
                  <a:rPr lang="en-US" dirty="0"/>
                  <a:t> correction (</a:t>
                </a:r>
                <a:r>
                  <a:rPr lang="en-US" dirty="0" err="1"/>
                  <a:t>Sidak</a:t>
                </a:r>
                <a:r>
                  <a:rPr lang="en-US" dirty="0"/>
                  <a:t> et al 1967):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( 1−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8566B-66E3-F747-A3B6-2FD106F0F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059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25B7-23E4-B044-851A-5489591D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approaches: Li and Ji (2005)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8566B-66E3-F747-A3B6-2FD106F0F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markers are in LD, determine the number of </a:t>
                </a:r>
                <a:r>
                  <a:rPr lang="en-US" b="1" dirty="0"/>
                  <a:t>independent tests</a:t>
                </a:r>
              </a:p>
              <a:p>
                <a:r>
                  <a:rPr lang="en-US" dirty="0"/>
                  <a:t>Determining the number of effective tests (</a:t>
                </a:r>
                <a:r>
                  <a:rPr lang="en-US" i="1" dirty="0" err="1"/>
                  <a:t>M</a:t>
                </a:r>
                <a:r>
                  <a:rPr lang="en-US" i="1" baseline="-25000" dirty="0" err="1"/>
                  <a:t>eff</a:t>
                </a:r>
                <a:r>
                  <a:rPr lang="en-US" dirty="0"/>
                  <a:t>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Construct a correlation matrix between markers (chromosome-wise)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Run PCA on corr. matrix and extract eigenvalues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Adjust threshold via </a:t>
                </a:r>
                <a:r>
                  <a:rPr lang="en-US" dirty="0" err="1"/>
                  <a:t>Sidak’s</a:t>
                </a:r>
                <a:r>
                  <a:rPr lang="en-US" dirty="0"/>
                  <a:t> correction (</a:t>
                </a:r>
                <a:r>
                  <a:rPr lang="en-US" dirty="0" err="1"/>
                  <a:t>Sidak</a:t>
                </a:r>
                <a:r>
                  <a:rPr lang="en-US" dirty="0"/>
                  <a:t> et al 1967):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( 1−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8566B-66E3-F747-A3B6-2FD106F0F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79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3F68-983F-3843-9695-4046F311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GWAS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66381-6986-7840-8CA2-69788E67D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Population of distantly related individuals</a:t>
            </a:r>
          </a:p>
          <a:p>
            <a:pPr lvl="2"/>
            <a:r>
              <a:rPr lang="en-US" dirty="0"/>
              <a:t>Typically 200+; The more the better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Catalogue of mutations in the population</a:t>
            </a:r>
          </a:p>
          <a:p>
            <a:pPr lvl="2"/>
            <a:r>
              <a:rPr lang="en-US" dirty="0"/>
              <a:t>Where they occur and who has them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Phenotypic observations</a:t>
            </a:r>
          </a:p>
          <a:p>
            <a:pPr lvl="2"/>
            <a:r>
              <a:rPr lang="en-US" dirty="0"/>
              <a:t>What do the individuals look like?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Appropriate statistical framework to link SNP to phenotype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78CF78-7805-4A43-A494-FAB229EF9908}"/>
              </a:ext>
            </a:extLst>
          </p:cNvPr>
          <p:cNvGrpSpPr/>
          <p:nvPr/>
        </p:nvGrpSpPr>
        <p:grpSpPr>
          <a:xfrm>
            <a:off x="7558621" y="-50252"/>
            <a:ext cx="3126821" cy="1946238"/>
            <a:chOff x="7931704" y="326264"/>
            <a:chExt cx="3126821" cy="1946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FA8CB3-D77F-7D48-AA00-FC1D6EAFD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1036" y="562292"/>
              <a:ext cx="2757489" cy="157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960DD8-CEBC-B547-B026-3D0C80012367}"/>
                </a:ext>
              </a:extLst>
            </p:cNvPr>
            <p:cNvSpPr txBox="1"/>
            <p:nvPr/>
          </p:nvSpPr>
          <p:spPr>
            <a:xfrm rot="16200000">
              <a:off x="7143251" y="1114717"/>
              <a:ext cx="194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Population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1E5F83-31CA-7943-8ABE-98B16F037D5F}"/>
              </a:ext>
            </a:extLst>
          </p:cNvPr>
          <p:cNvGrpSpPr/>
          <p:nvPr/>
        </p:nvGrpSpPr>
        <p:grpSpPr>
          <a:xfrm>
            <a:off x="6133537" y="2229036"/>
            <a:ext cx="5976989" cy="2050305"/>
            <a:chOff x="6133537" y="2403847"/>
            <a:chExt cx="5976989" cy="20503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96ACD96-71E6-9044-A509-DEEA3F3CC497}"/>
                </a:ext>
              </a:extLst>
            </p:cNvPr>
            <p:cNvGrpSpPr/>
            <p:nvPr/>
          </p:nvGrpSpPr>
          <p:grpSpPr>
            <a:xfrm>
              <a:off x="6133537" y="2403847"/>
              <a:ext cx="2747096" cy="2050305"/>
              <a:chOff x="6133537" y="2403847"/>
              <a:chExt cx="2747096" cy="205030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8DDB8FE-DA48-D040-B93D-DBD001E140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450" t="84456" r="62047"/>
              <a:stretch/>
            </p:blipFill>
            <p:spPr>
              <a:xfrm>
                <a:off x="6419821" y="2755004"/>
                <a:ext cx="2460812" cy="134799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3AEFAD-26F0-3146-9EEA-F48ECD57E928}"/>
                  </a:ext>
                </a:extLst>
              </p:cNvPr>
              <p:cNvSpPr txBox="1"/>
              <p:nvPr/>
            </p:nvSpPr>
            <p:spPr>
              <a:xfrm rot="16200000">
                <a:off x="5293050" y="3244334"/>
                <a:ext cx="2050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Mutation Catalogue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27BB64-60A2-1E4D-A5DF-4F59B0A75D72}"/>
                </a:ext>
              </a:extLst>
            </p:cNvPr>
            <p:cNvGrpSpPr/>
            <p:nvPr/>
          </p:nvGrpSpPr>
          <p:grpSpPr>
            <a:xfrm>
              <a:off x="10191190" y="2440641"/>
              <a:ext cx="1919336" cy="1788459"/>
              <a:chOff x="10191190" y="2440641"/>
              <a:chExt cx="1919336" cy="1788459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6205F2F-5AE4-6440-9D6D-4A1989F9A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0" t="5338" r="73870" b="62064"/>
              <a:stretch/>
            </p:blipFill>
            <p:spPr bwMode="auto">
              <a:xfrm>
                <a:off x="10191190" y="2440641"/>
                <a:ext cx="1734670" cy="17884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C4201-EE6B-044A-B6D1-4CC402CD8A7C}"/>
                  </a:ext>
                </a:extLst>
              </p:cNvPr>
              <p:cNvSpPr txBox="1"/>
              <p:nvPr/>
            </p:nvSpPr>
            <p:spPr>
              <a:xfrm rot="5400000">
                <a:off x="11279689" y="3067225"/>
                <a:ext cx="12923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Phenotypes</a:t>
                </a:r>
              </a:p>
            </p:txBody>
          </p: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EF4DE2-0DCD-144C-BF89-CFEB5EF62F7C}"/>
              </a:ext>
            </a:extLst>
          </p:cNvPr>
          <p:cNvCxnSpPr>
            <a:stCxn id="5" idx="2"/>
          </p:cNvCxnSpPr>
          <p:nvPr/>
        </p:nvCxnSpPr>
        <p:spPr>
          <a:xfrm flipH="1">
            <a:off x="9306697" y="1757545"/>
            <a:ext cx="1" cy="2697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443C4A-2E5E-2741-8276-D7C28A8D3341}"/>
              </a:ext>
            </a:extLst>
          </p:cNvPr>
          <p:cNvCxnSpPr>
            <a:cxnSpLocks/>
          </p:cNvCxnSpPr>
          <p:nvPr/>
        </p:nvCxnSpPr>
        <p:spPr>
          <a:xfrm flipH="1">
            <a:off x="7433850" y="2060948"/>
            <a:ext cx="37456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A86162-0418-1145-8797-6A021D301D68}"/>
              </a:ext>
            </a:extLst>
          </p:cNvPr>
          <p:cNvCxnSpPr/>
          <p:nvPr/>
        </p:nvCxnSpPr>
        <p:spPr>
          <a:xfrm>
            <a:off x="7433850" y="2060948"/>
            <a:ext cx="0" cy="299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C8AA37-C159-484A-B7BD-9D292D9D2F63}"/>
              </a:ext>
            </a:extLst>
          </p:cNvPr>
          <p:cNvCxnSpPr/>
          <p:nvPr/>
        </p:nvCxnSpPr>
        <p:spPr>
          <a:xfrm>
            <a:off x="11168205" y="2060947"/>
            <a:ext cx="0" cy="299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747B5B-1292-7740-B21D-B50D7D506BB2}"/>
                  </a:ext>
                </a:extLst>
              </p:cNvPr>
              <p:cNvSpPr txBox="1"/>
              <p:nvPr/>
            </p:nvSpPr>
            <p:spPr>
              <a:xfrm>
                <a:off x="8078859" y="4625984"/>
                <a:ext cx="2761590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747B5B-1292-7740-B21D-B50D7D506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859" y="4625984"/>
                <a:ext cx="2761590" cy="598562"/>
              </a:xfrm>
              <a:prstGeom prst="rect">
                <a:avLst/>
              </a:prstGeom>
              <a:blipFill>
                <a:blip r:embed="rId6"/>
                <a:stretch>
                  <a:fillRect l="-3670" t="-6250" r="-459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D580CA3-3683-8B4D-A224-1BA3EDDC8162}"/>
              </a:ext>
            </a:extLst>
          </p:cNvPr>
          <p:cNvGrpSpPr/>
          <p:nvPr/>
        </p:nvGrpSpPr>
        <p:grpSpPr>
          <a:xfrm flipV="1">
            <a:off x="7579421" y="4454303"/>
            <a:ext cx="3745693" cy="303403"/>
            <a:chOff x="7586250" y="2286461"/>
            <a:chExt cx="3745693" cy="30340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BB952E-62BE-B04A-825F-C16CFD43C723}"/>
                </a:ext>
              </a:extLst>
            </p:cNvPr>
            <p:cNvCxnSpPr/>
            <p:nvPr/>
          </p:nvCxnSpPr>
          <p:spPr>
            <a:xfrm flipH="1">
              <a:off x="9459097" y="2286461"/>
              <a:ext cx="1" cy="26978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3C4AA82-D6A0-8349-9C6C-44D4F0DCB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250" y="2589864"/>
              <a:ext cx="374569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AA5EB9-DE54-A744-A6EE-8A32BBED5888}"/>
              </a:ext>
            </a:extLst>
          </p:cNvPr>
          <p:cNvCxnSpPr/>
          <p:nvPr/>
        </p:nvCxnSpPr>
        <p:spPr>
          <a:xfrm flipV="1">
            <a:off x="11325114" y="4155292"/>
            <a:ext cx="0" cy="2990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D133BD3-5C1B-1543-8CF1-411937A5258C}"/>
              </a:ext>
            </a:extLst>
          </p:cNvPr>
          <p:cNvCxnSpPr/>
          <p:nvPr/>
        </p:nvCxnSpPr>
        <p:spPr>
          <a:xfrm flipV="1">
            <a:off x="7586594" y="4162015"/>
            <a:ext cx="0" cy="2990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Figure2.tiff">
            <a:extLst>
              <a:ext uri="{FF2B5EF4-FFF2-40B4-BE49-F238E27FC236}">
                <a16:creationId xmlns:a16="http://schemas.microsoft.com/office/drawing/2014/main" id="{0DE1A659-1C3E-C44E-93E8-7D759E4448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 b="51392"/>
          <a:stretch/>
        </p:blipFill>
        <p:spPr>
          <a:xfrm>
            <a:off x="7753685" y="5502516"/>
            <a:ext cx="3106021" cy="135548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80B8C4-6825-2649-8238-57016163340B}"/>
              </a:ext>
            </a:extLst>
          </p:cNvPr>
          <p:cNvCxnSpPr/>
          <p:nvPr/>
        </p:nvCxnSpPr>
        <p:spPr>
          <a:xfrm flipH="1" flipV="1">
            <a:off x="9452266" y="5224546"/>
            <a:ext cx="1" cy="26978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978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25B7-23E4-B044-851A-5489591D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approaches: Li and Ji (2005)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8682F-DD56-3C4F-94A7-D184349F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9" y="2457450"/>
            <a:ext cx="11640025" cy="14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0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Marker-based QC:</a:t>
            </a:r>
          </a:p>
          <a:p>
            <a:pPr lvl="1"/>
            <a:r>
              <a:rPr lang="en-US" dirty="0"/>
              <a:t>Correlated markers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/>
              <a:t>Minor allele frequency</a:t>
            </a:r>
          </a:p>
          <a:p>
            <a:r>
              <a:rPr lang="en-US" dirty="0"/>
              <a:t>Individual-based QC:</a:t>
            </a:r>
          </a:p>
          <a:p>
            <a:pPr lvl="1"/>
            <a:r>
              <a:rPr lang="en-US" dirty="0"/>
              <a:t>Low genotyping rate</a:t>
            </a:r>
          </a:p>
        </p:txBody>
      </p:sp>
    </p:spTree>
    <p:extLst>
      <p:ext uri="{BB962C8B-B14F-4D97-AF65-F5344CB8AC3E}">
        <p14:creationId xmlns:p14="http://schemas.microsoft.com/office/powerpoint/2010/main" val="2452638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Marker-based QC:</a:t>
            </a:r>
          </a:p>
          <a:p>
            <a:pPr lvl="1"/>
            <a:r>
              <a:rPr lang="en-US" dirty="0"/>
              <a:t>Correlated markers</a:t>
            </a:r>
          </a:p>
          <a:p>
            <a:pPr lvl="1"/>
            <a:r>
              <a:rPr lang="en-US" dirty="0"/>
              <a:t>Missing genotypes</a:t>
            </a:r>
          </a:p>
          <a:p>
            <a:pPr lvl="1"/>
            <a:r>
              <a:rPr lang="en-US" dirty="0"/>
              <a:t>Minor allele frequency</a:t>
            </a:r>
          </a:p>
          <a:p>
            <a:r>
              <a:rPr lang="en-US" dirty="0"/>
              <a:t>Individual-based QC:</a:t>
            </a:r>
          </a:p>
          <a:p>
            <a:pPr lvl="1"/>
            <a:r>
              <a:rPr lang="en-US" dirty="0"/>
              <a:t>Low genotyping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9D071-4F44-274E-8718-6DBA9D7A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2" y="2295773"/>
            <a:ext cx="6569763" cy="1325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C3277C-F828-2942-B485-AD2DF59BDAEA}"/>
              </a:ext>
            </a:extLst>
          </p:cNvPr>
          <p:cNvCxnSpPr/>
          <p:nvPr/>
        </p:nvCxnSpPr>
        <p:spPr>
          <a:xfrm flipH="1" flipV="1">
            <a:off x="4114800" y="2514600"/>
            <a:ext cx="1000125" cy="1285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41D4A1-8596-7A42-83B0-01964199B029}"/>
              </a:ext>
            </a:extLst>
          </p:cNvPr>
          <p:cNvCxnSpPr>
            <a:cxnSpLocks/>
          </p:cNvCxnSpPr>
          <p:nvPr/>
        </p:nvCxnSpPr>
        <p:spPr>
          <a:xfrm flipH="1">
            <a:off x="4314825" y="3621336"/>
            <a:ext cx="800100" cy="5363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2620A-2A2E-0C4A-BB5C-79149AC08789}"/>
              </a:ext>
            </a:extLst>
          </p:cNvPr>
          <p:cNvSpPr txBox="1"/>
          <p:nvPr/>
        </p:nvSpPr>
        <p:spPr>
          <a:xfrm>
            <a:off x="5867504" y="3711785"/>
            <a:ext cx="5773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of missingness for phenotypes</a:t>
            </a:r>
          </a:p>
        </p:txBody>
      </p:sp>
    </p:spTree>
    <p:extLst>
      <p:ext uri="{BB962C8B-B14F-4D97-AF65-F5344CB8AC3E}">
        <p14:creationId xmlns:p14="http://schemas.microsoft.com/office/powerpoint/2010/main" val="2147210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(QC): Correlated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23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markers are in perfect LD, including both in GWAS provides no additional information</a:t>
            </a:r>
          </a:p>
          <a:p>
            <a:pPr lvl="1"/>
            <a:r>
              <a:rPr lang="en-US" dirty="0"/>
              <a:t>Pruning: Remove SNPs with </a:t>
            </a:r>
            <a:r>
              <a:rPr lang="en-US" i="1" dirty="0"/>
              <a:t>r </a:t>
            </a:r>
            <a:r>
              <a:rPr lang="en-US" dirty="0"/>
              <a:t>&gt;</a:t>
            </a:r>
            <a:r>
              <a:rPr lang="en-US" i="1" dirty="0"/>
              <a:t> </a:t>
            </a:r>
            <a:r>
              <a:rPr lang="en-US" dirty="0"/>
              <a:t>some threshold</a:t>
            </a:r>
          </a:p>
          <a:p>
            <a:pPr lvl="2"/>
            <a:r>
              <a:rPr lang="en-US" dirty="0"/>
              <a:t>PLINK keeps the SNP with the higher frequency</a:t>
            </a:r>
          </a:p>
          <a:p>
            <a:pPr lvl="2"/>
            <a:r>
              <a:rPr lang="en-US" dirty="0"/>
              <a:t>Threshold = variance inflation factor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71C3-8EAF-2646-A443-BFDC9F55C244}"/>
              </a:ext>
            </a:extLst>
          </p:cNvPr>
          <p:cNvSpPr txBox="1"/>
          <p:nvPr/>
        </p:nvSpPr>
        <p:spPr>
          <a:xfrm>
            <a:off x="538162" y="3816628"/>
            <a:ext cx="1148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plink --file sativas413 --</a:t>
            </a:r>
            <a:r>
              <a:rPr lang="en-US" dirty="0" err="1">
                <a:latin typeface="Courier" pitchFamily="2" charset="0"/>
              </a:rPr>
              <a:t>indep</a:t>
            </a:r>
            <a:r>
              <a:rPr lang="en-US" dirty="0">
                <a:latin typeface="Courier" pitchFamily="2" charset="0"/>
              </a:rPr>
              <a:t> 10 1 2.77 --recode --make-bed --out </a:t>
            </a:r>
            <a:r>
              <a:rPr lang="en-US" dirty="0" err="1">
                <a:latin typeface="Courier" pitchFamily="2" charset="0"/>
              </a:rPr>
              <a:t>Osativa.pruned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8931F-B174-4047-B8EC-0D784F88C839}"/>
              </a:ext>
            </a:extLst>
          </p:cNvPr>
          <p:cNvCxnSpPr/>
          <p:nvPr/>
        </p:nvCxnSpPr>
        <p:spPr>
          <a:xfrm flipV="1">
            <a:off x="2586038" y="4185960"/>
            <a:ext cx="314325" cy="6003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EF4FA-A55E-344A-80EE-DFDD86470B6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402743" y="4095056"/>
            <a:ext cx="735995" cy="793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B4ED-D6AE-C547-A1F6-3B5E0B37FAD0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5475440" y="4135329"/>
            <a:ext cx="89096" cy="13389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294FAC-0966-9B4C-8BA0-21655DFC57BA}"/>
              </a:ext>
            </a:extLst>
          </p:cNvPr>
          <p:cNvCxnSpPr>
            <a:cxnSpLocks/>
          </p:cNvCxnSpPr>
          <p:nvPr/>
        </p:nvCxnSpPr>
        <p:spPr>
          <a:xfrm flipH="1" flipV="1">
            <a:off x="6007893" y="4095056"/>
            <a:ext cx="757051" cy="5991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E04FD6-B072-CD47-BFD1-F9401B033E1A}"/>
              </a:ext>
            </a:extLst>
          </p:cNvPr>
          <p:cNvSpPr txBox="1"/>
          <p:nvPr/>
        </p:nvSpPr>
        <p:spPr>
          <a:xfrm>
            <a:off x="1546289" y="4858296"/>
            <a:ext cx="172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PLINK formatted</a:t>
            </a:r>
          </a:p>
          <a:p>
            <a:r>
              <a:rPr lang="en-US" dirty="0"/>
              <a:t>genotypes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B97C8-C5BE-9B43-95F5-595147D42185}"/>
              </a:ext>
            </a:extLst>
          </p:cNvPr>
          <p:cNvSpPr txBox="1"/>
          <p:nvPr/>
        </p:nvSpPr>
        <p:spPr>
          <a:xfrm>
            <a:off x="3748621" y="4888656"/>
            <a:ext cx="130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 to</a:t>
            </a:r>
          </a:p>
          <a:p>
            <a:r>
              <a:rPr lang="en-US" dirty="0"/>
              <a:t>calculate 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2AD90-1821-C24E-8511-56DCFD33F2A1}"/>
              </a:ext>
            </a:extLst>
          </p:cNvPr>
          <p:cNvSpPr txBox="1"/>
          <p:nvPr/>
        </p:nvSpPr>
        <p:spPr>
          <a:xfrm>
            <a:off x="5056864" y="5474275"/>
            <a:ext cx="101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1E23D-7F58-3848-8F76-0CB852F42AE1}"/>
              </a:ext>
            </a:extLst>
          </p:cNvPr>
          <p:cNvSpPr txBox="1"/>
          <p:nvPr/>
        </p:nvSpPr>
        <p:spPr>
          <a:xfrm>
            <a:off x="6067477" y="4694156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</a:t>
            </a:r>
          </a:p>
          <a:p>
            <a:r>
              <a:rPr lang="en-US" dirty="0"/>
              <a:t>VIF = 1/(1-r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690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(QC): Missingness per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2383"/>
          </a:xfrm>
        </p:spPr>
        <p:txBody>
          <a:bodyPr>
            <a:normAutofit/>
          </a:bodyPr>
          <a:lstStyle/>
          <a:p>
            <a:r>
              <a:rPr lang="en-US" dirty="0"/>
              <a:t>Individuals with poor genotyping rate should be removed</a:t>
            </a:r>
          </a:p>
          <a:p>
            <a:pPr lvl="1"/>
            <a:r>
              <a:rPr lang="en-US" dirty="0"/>
              <a:t>Reject if 10-20% markers are missing for individuals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71C3-8EAF-2646-A443-BFDC9F55C244}"/>
              </a:ext>
            </a:extLst>
          </p:cNvPr>
          <p:cNvSpPr txBox="1"/>
          <p:nvPr/>
        </p:nvSpPr>
        <p:spPr>
          <a:xfrm>
            <a:off x="538162" y="3816628"/>
            <a:ext cx="1052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plink --file sativas413 --mind 0.1 --recode --make-bed --out </a:t>
            </a:r>
            <a:r>
              <a:rPr lang="en-US" dirty="0" err="1">
                <a:latin typeface="Courier" pitchFamily="2" charset="0"/>
              </a:rPr>
              <a:t>Osativa.pruned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8931F-B174-4047-B8EC-0D784F88C839}"/>
              </a:ext>
            </a:extLst>
          </p:cNvPr>
          <p:cNvCxnSpPr/>
          <p:nvPr/>
        </p:nvCxnSpPr>
        <p:spPr>
          <a:xfrm flipV="1">
            <a:off x="2586038" y="4185960"/>
            <a:ext cx="314325" cy="6003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EF4FA-A55E-344A-80EE-DFDD86470B6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138739" y="4095056"/>
            <a:ext cx="111704" cy="793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E04FD6-B072-CD47-BFD1-F9401B033E1A}"/>
              </a:ext>
            </a:extLst>
          </p:cNvPr>
          <p:cNvSpPr txBox="1"/>
          <p:nvPr/>
        </p:nvSpPr>
        <p:spPr>
          <a:xfrm>
            <a:off x="1546289" y="4858296"/>
            <a:ext cx="172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PLINK formatted</a:t>
            </a:r>
          </a:p>
          <a:p>
            <a:r>
              <a:rPr lang="en-US" dirty="0"/>
              <a:t>genotypes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B97C8-C5BE-9B43-95F5-595147D42185}"/>
              </a:ext>
            </a:extLst>
          </p:cNvPr>
          <p:cNvSpPr txBox="1"/>
          <p:nvPr/>
        </p:nvSpPr>
        <p:spPr>
          <a:xfrm>
            <a:off x="3748621" y="4888656"/>
            <a:ext cx="30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markers missing</a:t>
            </a:r>
          </a:p>
        </p:txBody>
      </p:sp>
    </p:spTree>
    <p:extLst>
      <p:ext uri="{BB962C8B-B14F-4D97-AF65-F5344CB8AC3E}">
        <p14:creationId xmlns:p14="http://schemas.microsoft.com/office/powerpoint/2010/main" val="42559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(QC): Missingness per marker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2383"/>
          </a:xfrm>
        </p:spPr>
        <p:txBody>
          <a:bodyPr>
            <a:normAutofit/>
          </a:bodyPr>
          <a:lstStyle/>
          <a:p>
            <a:r>
              <a:rPr lang="en-US" dirty="0"/>
              <a:t>Markers with high missingness should be removed</a:t>
            </a:r>
          </a:p>
          <a:p>
            <a:pPr lvl="1"/>
            <a:r>
              <a:rPr lang="en-US" dirty="0"/>
              <a:t>Reject if 10-30% </a:t>
            </a:r>
            <a:r>
              <a:rPr lang="en-US" u="sng" dirty="0">
                <a:solidFill>
                  <a:srgbClr val="FF0000"/>
                </a:solidFill>
              </a:rPr>
              <a:t>individuals with observations </a:t>
            </a:r>
            <a:r>
              <a:rPr lang="en-US" dirty="0"/>
              <a:t>have missing data at marker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71C3-8EAF-2646-A443-BFDC9F55C244}"/>
              </a:ext>
            </a:extLst>
          </p:cNvPr>
          <p:cNvSpPr txBox="1"/>
          <p:nvPr/>
        </p:nvSpPr>
        <p:spPr>
          <a:xfrm>
            <a:off x="538162" y="3816628"/>
            <a:ext cx="1052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plink --file sativas413 --</a:t>
            </a:r>
            <a:r>
              <a:rPr lang="en-US" dirty="0" err="1">
                <a:latin typeface="Courier" pitchFamily="2" charset="0"/>
              </a:rPr>
              <a:t>geno</a:t>
            </a:r>
            <a:r>
              <a:rPr lang="en-US" dirty="0">
                <a:latin typeface="Courier" pitchFamily="2" charset="0"/>
              </a:rPr>
              <a:t> 0.1 --recode --make-bed --out </a:t>
            </a:r>
            <a:r>
              <a:rPr lang="en-US" dirty="0" err="1">
                <a:latin typeface="Courier" pitchFamily="2" charset="0"/>
              </a:rPr>
              <a:t>Osativa.pruned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8931F-B174-4047-B8EC-0D784F88C839}"/>
              </a:ext>
            </a:extLst>
          </p:cNvPr>
          <p:cNvCxnSpPr/>
          <p:nvPr/>
        </p:nvCxnSpPr>
        <p:spPr>
          <a:xfrm flipV="1">
            <a:off x="2586038" y="4185960"/>
            <a:ext cx="314325" cy="6003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EF4FA-A55E-344A-80EE-DFDD86470B6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138739" y="4095056"/>
            <a:ext cx="236834" cy="793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E04FD6-B072-CD47-BFD1-F9401B033E1A}"/>
              </a:ext>
            </a:extLst>
          </p:cNvPr>
          <p:cNvSpPr txBox="1"/>
          <p:nvPr/>
        </p:nvSpPr>
        <p:spPr>
          <a:xfrm>
            <a:off x="1546289" y="4858296"/>
            <a:ext cx="172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PLINK formatted</a:t>
            </a:r>
          </a:p>
          <a:p>
            <a:r>
              <a:rPr lang="en-US" dirty="0"/>
              <a:t>genotypes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B97C8-C5BE-9B43-95F5-595147D42185}"/>
              </a:ext>
            </a:extLst>
          </p:cNvPr>
          <p:cNvSpPr txBox="1"/>
          <p:nvPr/>
        </p:nvSpPr>
        <p:spPr>
          <a:xfrm>
            <a:off x="3748621" y="4888656"/>
            <a:ext cx="32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individuals missing</a:t>
            </a:r>
          </a:p>
        </p:txBody>
      </p:sp>
    </p:spTree>
    <p:extLst>
      <p:ext uri="{BB962C8B-B14F-4D97-AF65-F5344CB8AC3E}">
        <p14:creationId xmlns:p14="http://schemas.microsoft.com/office/powerpoint/2010/main" val="806813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(QC): Minor allele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2383"/>
          </a:xfrm>
        </p:spPr>
        <p:txBody>
          <a:bodyPr>
            <a:normAutofit/>
          </a:bodyPr>
          <a:lstStyle/>
          <a:p>
            <a:r>
              <a:rPr lang="en-US" dirty="0"/>
              <a:t>Minor allele: the allele that is present at lower frequency</a:t>
            </a:r>
          </a:p>
          <a:p>
            <a:r>
              <a:rPr lang="en-US" dirty="0"/>
              <a:t>Major allele: the allele that is present at higher frequency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969EDF-A26E-F34F-85DD-7AB5C6683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77741"/>
              </p:ext>
            </p:extLst>
          </p:nvPr>
        </p:nvGraphicFramePr>
        <p:xfrm>
          <a:off x="874346" y="3072480"/>
          <a:ext cx="1837436" cy="293989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18718">
                  <a:extLst>
                    <a:ext uri="{9D8B030D-6E8A-4147-A177-3AD203B41FA5}">
                      <a16:colId xmlns:a16="http://schemas.microsoft.com/office/drawing/2014/main" val="1175838108"/>
                    </a:ext>
                  </a:extLst>
                </a:gridCol>
                <a:gridCol w="918718">
                  <a:extLst>
                    <a:ext uri="{9D8B030D-6E8A-4147-A177-3AD203B41FA5}">
                      <a16:colId xmlns:a16="http://schemas.microsoft.com/office/drawing/2014/main" val="1746195732"/>
                    </a:ext>
                  </a:extLst>
                </a:gridCol>
              </a:tblGrid>
              <a:tr h="226146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265189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054103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79911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397693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157087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GG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496284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280712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GG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715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2526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218026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Ind10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473034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Ind11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449731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Ind12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GG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8407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61A146-5E5E-0744-885F-FF509042C136}"/>
              </a:ext>
            </a:extLst>
          </p:cNvPr>
          <p:cNvSpPr txBox="1"/>
          <p:nvPr/>
        </p:nvSpPr>
        <p:spPr>
          <a:xfrm>
            <a:off x="3077542" y="3038221"/>
            <a:ext cx="1516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	13</a:t>
            </a:r>
          </a:p>
          <a:p>
            <a:r>
              <a:rPr lang="en-US" dirty="0"/>
              <a:t>G: 	11</a:t>
            </a:r>
          </a:p>
          <a:p>
            <a:r>
              <a:rPr lang="en-US" dirty="0"/>
              <a:t>No </a:t>
            </a:r>
            <a:r>
              <a:rPr lang="en-US" dirty="0" err="1"/>
              <a:t>Ind</a:t>
            </a:r>
            <a:r>
              <a:rPr lang="en-US" dirty="0"/>
              <a:t>:	12</a:t>
            </a:r>
          </a:p>
          <a:p>
            <a:r>
              <a:rPr lang="en-US" dirty="0"/>
              <a:t>MAF = 	0.46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BCAB46-DF56-0045-8558-AE5D6A865CB2}"/>
              </a:ext>
            </a:extLst>
          </p:cNvPr>
          <p:cNvCxnSpPr/>
          <p:nvPr/>
        </p:nvCxnSpPr>
        <p:spPr>
          <a:xfrm flipH="1">
            <a:off x="4382086" y="3499886"/>
            <a:ext cx="40233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974264-137B-1249-A91D-7E4D590144BA}"/>
              </a:ext>
            </a:extLst>
          </p:cNvPr>
          <p:cNvSpPr txBox="1"/>
          <p:nvPr/>
        </p:nvSpPr>
        <p:spPr>
          <a:xfrm>
            <a:off x="4784422" y="332334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Minor allele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EAA88-9D87-2E4A-B1A1-82A8246ACD9D}"/>
              </a:ext>
            </a:extLst>
          </p:cNvPr>
          <p:cNvSpPr txBox="1"/>
          <p:nvPr/>
        </p:nvSpPr>
        <p:spPr>
          <a:xfrm>
            <a:off x="6620256" y="3169920"/>
            <a:ext cx="52181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Rare causal alleles (low MAF) are difficult to recover; require large sample sizes (1K – 10K+ </a:t>
            </a:r>
            <a:r>
              <a:rPr lang="en-US" sz="2400" dirty="0" err="1"/>
              <a:t>indiv</a:t>
            </a:r>
            <a:r>
              <a:rPr lang="en-US" sz="2400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1000 individuals: keep markers with MAF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1000+: keep markers with MAF &gt; 0.01	</a:t>
            </a:r>
          </a:p>
        </p:txBody>
      </p:sp>
    </p:spTree>
    <p:extLst>
      <p:ext uri="{BB962C8B-B14F-4D97-AF65-F5344CB8AC3E}">
        <p14:creationId xmlns:p14="http://schemas.microsoft.com/office/powerpoint/2010/main" val="6992545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99DF-0FFD-ED4A-A829-52C62A6C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mutations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D9DB86-86CB-7D41-BFEF-9970C262FD4F}"/>
              </a:ext>
            </a:extLst>
          </p:cNvPr>
          <p:cNvCxnSpPr>
            <a:cxnSpLocks/>
          </p:cNvCxnSpPr>
          <p:nvPr/>
        </p:nvCxnSpPr>
        <p:spPr>
          <a:xfrm>
            <a:off x="900954" y="1966632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4C1A9BB-80C9-F745-8890-7E2509B6F294}"/>
              </a:ext>
            </a:extLst>
          </p:cNvPr>
          <p:cNvSpPr/>
          <p:nvPr/>
        </p:nvSpPr>
        <p:spPr>
          <a:xfrm>
            <a:off x="1196789" y="1879226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DEC-7DFA-2540-B598-ABB1FD64BED0}"/>
              </a:ext>
            </a:extLst>
          </p:cNvPr>
          <p:cNvSpPr/>
          <p:nvPr/>
        </p:nvSpPr>
        <p:spPr>
          <a:xfrm>
            <a:off x="2483225" y="1879235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4D867-65F6-4F48-92A5-34AA85AEB724}"/>
              </a:ext>
            </a:extLst>
          </p:cNvPr>
          <p:cNvSpPr/>
          <p:nvPr/>
        </p:nvSpPr>
        <p:spPr>
          <a:xfrm>
            <a:off x="3357283" y="1875879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1E21B-B56C-5C43-8C54-3FA7A1A63646}"/>
              </a:ext>
            </a:extLst>
          </p:cNvPr>
          <p:cNvSpPr txBox="1"/>
          <p:nvPr/>
        </p:nvSpPr>
        <p:spPr>
          <a:xfrm>
            <a:off x="94642" y="178196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1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C83DA3D1-B697-5D45-ABB1-DEBF677C7666}"/>
              </a:ext>
            </a:extLst>
          </p:cNvPr>
          <p:cNvSpPr/>
          <p:nvPr/>
        </p:nvSpPr>
        <p:spPr>
          <a:xfrm rot="10800000">
            <a:off x="1294147" y="1679208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ED40806-6916-4F48-B095-90DFCFB15260}"/>
              </a:ext>
            </a:extLst>
          </p:cNvPr>
          <p:cNvSpPr/>
          <p:nvPr/>
        </p:nvSpPr>
        <p:spPr>
          <a:xfrm rot="10800000">
            <a:off x="1886815" y="1694123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EEC98FA-D004-7B43-9DC7-80E25764354E}"/>
              </a:ext>
            </a:extLst>
          </p:cNvPr>
          <p:cNvSpPr/>
          <p:nvPr/>
        </p:nvSpPr>
        <p:spPr>
          <a:xfrm rot="10800000">
            <a:off x="3439939" y="165370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0258A9B-B36C-C74C-A639-D3B7D766AE34}"/>
              </a:ext>
            </a:extLst>
          </p:cNvPr>
          <p:cNvSpPr/>
          <p:nvPr/>
        </p:nvSpPr>
        <p:spPr>
          <a:xfrm rot="10800000">
            <a:off x="6832005" y="1678366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39C3CB-32E6-EA48-9066-966EE6BAC475}"/>
              </a:ext>
            </a:extLst>
          </p:cNvPr>
          <p:cNvCxnSpPr>
            <a:cxnSpLocks/>
          </p:cNvCxnSpPr>
          <p:nvPr/>
        </p:nvCxnSpPr>
        <p:spPr>
          <a:xfrm>
            <a:off x="900954" y="2888513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CF895-0B2D-3C4B-86CF-AFEF502A1747}"/>
              </a:ext>
            </a:extLst>
          </p:cNvPr>
          <p:cNvSpPr/>
          <p:nvPr/>
        </p:nvSpPr>
        <p:spPr>
          <a:xfrm>
            <a:off x="1196789" y="2801107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0EC8CC-DC50-A242-AF54-2830137002FB}"/>
              </a:ext>
            </a:extLst>
          </p:cNvPr>
          <p:cNvSpPr/>
          <p:nvPr/>
        </p:nvSpPr>
        <p:spPr>
          <a:xfrm>
            <a:off x="2483225" y="2801116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A4EF0F-8A09-534D-A29E-EB7665119CD7}"/>
              </a:ext>
            </a:extLst>
          </p:cNvPr>
          <p:cNvSpPr/>
          <p:nvPr/>
        </p:nvSpPr>
        <p:spPr>
          <a:xfrm>
            <a:off x="3357283" y="2797760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3C302825-BA9D-1845-9B83-201E66144781}"/>
              </a:ext>
            </a:extLst>
          </p:cNvPr>
          <p:cNvSpPr/>
          <p:nvPr/>
        </p:nvSpPr>
        <p:spPr>
          <a:xfrm rot="10800000">
            <a:off x="1294147" y="2601089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B887EEE6-C67A-034C-83C8-1D7136236C61}"/>
              </a:ext>
            </a:extLst>
          </p:cNvPr>
          <p:cNvSpPr/>
          <p:nvPr/>
        </p:nvSpPr>
        <p:spPr>
          <a:xfrm rot="10800000">
            <a:off x="1886815" y="261600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A2D1454D-645C-AF4C-9928-F9B9EFC85706}"/>
              </a:ext>
            </a:extLst>
          </p:cNvPr>
          <p:cNvSpPr/>
          <p:nvPr/>
        </p:nvSpPr>
        <p:spPr>
          <a:xfrm rot="10800000">
            <a:off x="3439939" y="2575585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91AF514-30D2-694A-9904-538E51A96D35}"/>
              </a:ext>
            </a:extLst>
          </p:cNvPr>
          <p:cNvSpPr/>
          <p:nvPr/>
        </p:nvSpPr>
        <p:spPr>
          <a:xfrm rot="10800000">
            <a:off x="6832005" y="2600247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23D22E-0287-A044-9BE0-F7A721A55EC3}"/>
              </a:ext>
            </a:extLst>
          </p:cNvPr>
          <p:cNvCxnSpPr>
            <a:cxnSpLocks/>
          </p:cNvCxnSpPr>
          <p:nvPr/>
        </p:nvCxnSpPr>
        <p:spPr>
          <a:xfrm>
            <a:off x="900954" y="3854520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E68BE2-9160-4A40-866E-AE718DD6347A}"/>
              </a:ext>
            </a:extLst>
          </p:cNvPr>
          <p:cNvSpPr/>
          <p:nvPr/>
        </p:nvSpPr>
        <p:spPr>
          <a:xfrm>
            <a:off x="1196789" y="3767114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635DA4-FBDA-E347-B090-09A282559A45}"/>
              </a:ext>
            </a:extLst>
          </p:cNvPr>
          <p:cNvSpPr/>
          <p:nvPr/>
        </p:nvSpPr>
        <p:spPr>
          <a:xfrm>
            <a:off x="2483225" y="3767123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ED4E48-9E0F-AB4E-A841-F301B5CE114D}"/>
              </a:ext>
            </a:extLst>
          </p:cNvPr>
          <p:cNvSpPr/>
          <p:nvPr/>
        </p:nvSpPr>
        <p:spPr>
          <a:xfrm>
            <a:off x="3357283" y="3763767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FFC6244-8021-7748-983A-3835469BB00D}"/>
              </a:ext>
            </a:extLst>
          </p:cNvPr>
          <p:cNvSpPr/>
          <p:nvPr/>
        </p:nvSpPr>
        <p:spPr>
          <a:xfrm rot="10800000">
            <a:off x="1294147" y="3567096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8A508672-D3D6-EC48-AB75-EDEDA855104B}"/>
              </a:ext>
            </a:extLst>
          </p:cNvPr>
          <p:cNvSpPr/>
          <p:nvPr/>
        </p:nvSpPr>
        <p:spPr>
          <a:xfrm rot="10800000">
            <a:off x="1886815" y="3582011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3649AF0-8948-5449-9A1F-7E14B807FF0E}"/>
              </a:ext>
            </a:extLst>
          </p:cNvPr>
          <p:cNvSpPr/>
          <p:nvPr/>
        </p:nvSpPr>
        <p:spPr>
          <a:xfrm rot="10800000">
            <a:off x="3439939" y="3541592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D5DCA8A6-93EF-C84B-8C21-4F9536548FD3}"/>
              </a:ext>
            </a:extLst>
          </p:cNvPr>
          <p:cNvSpPr/>
          <p:nvPr/>
        </p:nvSpPr>
        <p:spPr>
          <a:xfrm rot="10800000">
            <a:off x="6832005" y="356625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FCF9BB-E5B0-0145-A7F5-8B5AA3E9867C}"/>
              </a:ext>
            </a:extLst>
          </p:cNvPr>
          <p:cNvCxnSpPr>
            <a:cxnSpLocks/>
          </p:cNvCxnSpPr>
          <p:nvPr/>
        </p:nvCxnSpPr>
        <p:spPr>
          <a:xfrm>
            <a:off x="900954" y="4877477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7357734-A379-D74F-B20B-028B0C29E052}"/>
              </a:ext>
            </a:extLst>
          </p:cNvPr>
          <p:cNvSpPr/>
          <p:nvPr/>
        </p:nvSpPr>
        <p:spPr>
          <a:xfrm>
            <a:off x="1196789" y="4790071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961966-AB9D-6C49-904D-5AFAE61F84A2}"/>
              </a:ext>
            </a:extLst>
          </p:cNvPr>
          <p:cNvSpPr/>
          <p:nvPr/>
        </p:nvSpPr>
        <p:spPr>
          <a:xfrm>
            <a:off x="2483225" y="4790080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5765A5-0333-454A-B961-7FB58D6F2254}"/>
              </a:ext>
            </a:extLst>
          </p:cNvPr>
          <p:cNvSpPr/>
          <p:nvPr/>
        </p:nvSpPr>
        <p:spPr>
          <a:xfrm>
            <a:off x="3357283" y="4786724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6F42D9DE-7B59-2D44-BF0F-E1493F4A9587}"/>
              </a:ext>
            </a:extLst>
          </p:cNvPr>
          <p:cNvSpPr/>
          <p:nvPr/>
        </p:nvSpPr>
        <p:spPr>
          <a:xfrm rot="10800000">
            <a:off x="1294147" y="4590053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7C459A73-1471-764E-BCB0-7B9253F96B9F}"/>
              </a:ext>
            </a:extLst>
          </p:cNvPr>
          <p:cNvSpPr/>
          <p:nvPr/>
        </p:nvSpPr>
        <p:spPr>
          <a:xfrm rot="10800000">
            <a:off x="1886815" y="4604968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CCFDE86D-82B4-3E44-8F7E-7833016C08D0}"/>
              </a:ext>
            </a:extLst>
          </p:cNvPr>
          <p:cNvSpPr/>
          <p:nvPr/>
        </p:nvSpPr>
        <p:spPr>
          <a:xfrm rot="10800000">
            <a:off x="3439939" y="4564549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A23FAF70-C446-0343-B287-A09D05E4198E}"/>
              </a:ext>
            </a:extLst>
          </p:cNvPr>
          <p:cNvSpPr/>
          <p:nvPr/>
        </p:nvSpPr>
        <p:spPr>
          <a:xfrm rot="10800000">
            <a:off x="6832005" y="4589211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A3089-5F77-9947-BB96-2AE9F3736CC2}"/>
              </a:ext>
            </a:extLst>
          </p:cNvPr>
          <p:cNvSpPr txBox="1"/>
          <p:nvPr/>
        </p:nvSpPr>
        <p:spPr>
          <a:xfrm>
            <a:off x="85163" y="262164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B060A6-11D9-0B40-AE9C-64D143748429}"/>
              </a:ext>
            </a:extLst>
          </p:cNvPr>
          <p:cNvSpPr txBox="1"/>
          <p:nvPr/>
        </p:nvSpPr>
        <p:spPr>
          <a:xfrm>
            <a:off x="98610" y="364721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05A6C-3345-4E4B-A764-17B8D4DF2ACE}"/>
              </a:ext>
            </a:extLst>
          </p:cNvPr>
          <p:cNvSpPr txBox="1"/>
          <p:nvPr/>
        </p:nvSpPr>
        <p:spPr>
          <a:xfrm>
            <a:off x="89131" y="467515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A1E0D5-F878-4445-BE39-3AAB19772F77}"/>
              </a:ext>
            </a:extLst>
          </p:cNvPr>
          <p:cNvSpPr/>
          <p:nvPr/>
        </p:nvSpPr>
        <p:spPr>
          <a:xfrm>
            <a:off x="4325471" y="2797760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4C1A19-9138-8446-BA32-2C0CD12CB0F5}"/>
              </a:ext>
            </a:extLst>
          </p:cNvPr>
          <p:cNvSpPr/>
          <p:nvPr/>
        </p:nvSpPr>
        <p:spPr>
          <a:xfrm>
            <a:off x="4325471" y="3760285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A6FEBB68-6443-044F-A587-33D13DBEAFD2}"/>
              </a:ext>
            </a:extLst>
          </p:cNvPr>
          <p:cNvSpPr/>
          <p:nvPr/>
        </p:nvSpPr>
        <p:spPr>
          <a:xfrm rot="10800000">
            <a:off x="10812930" y="2128235"/>
            <a:ext cx="170328" cy="161365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CD46E7-7A26-1B45-848F-E5367EF3838B}"/>
              </a:ext>
            </a:extLst>
          </p:cNvPr>
          <p:cNvSpPr txBox="1"/>
          <p:nvPr/>
        </p:nvSpPr>
        <p:spPr>
          <a:xfrm>
            <a:off x="11400519" y="202425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6AA515-90D0-A74D-9859-77AB8947EFD1}"/>
              </a:ext>
            </a:extLst>
          </p:cNvPr>
          <p:cNvSpPr/>
          <p:nvPr/>
        </p:nvSpPr>
        <p:spPr>
          <a:xfrm>
            <a:off x="10252635" y="2600247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22A7F2-6096-DF49-BECB-A8F7AB2A5E96}"/>
              </a:ext>
            </a:extLst>
          </p:cNvPr>
          <p:cNvSpPr txBox="1"/>
          <p:nvPr/>
        </p:nvSpPr>
        <p:spPr>
          <a:xfrm>
            <a:off x="11114960" y="2508230"/>
            <a:ext cx="1140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Deletion</a:t>
            </a:r>
          </a:p>
          <a:p>
            <a:pPr algn="ctr"/>
            <a:r>
              <a:rPr lang="en-US" b="1" dirty="0"/>
              <a:t>(causal </a:t>
            </a:r>
          </a:p>
          <a:p>
            <a:pPr algn="ctr"/>
            <a:r>
              <a:rPr lang="en-US" b="1" dirty="0"/>
              <a:t>mutation)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0993D9-1B1C-184F-9739-A6F0DB7DF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349706" y="1397391"/>
            <a:ext cx="1270000" cy="98605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D7DAF78-27CB-694B-B64C-F5BCEF428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587019" y="2383451"/>
            <a:ext cx="795374" cy="6175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10C5D08-4D0D-2B4A-A343-94D911288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628026" y="3398997"/>
            <a:ext cx="713361" cy="5538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5B444B6-F13D-D643-87A3-89E1E4C7B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291685" y="4384447"/>
            <a:ext cx="1386043" cy="107615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44AA27-385D-7D40-B1D3-FE472DD4B4FE}"/>
              </a:ext>
            </a:extLst>
          </p:cNvPr>
          <p:cNvSpPr txBox="1"/>
          <p:nvPr/>
        </p:nvSpPr>
        <p:spPr>
          <a:xfrm>
            <a:off x="715567" y="5728616"/>
            <a:ext cx="10638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Cannot consider deletion in linear model, only SNPs (</a:t>
            </a:r>
            <a:r>
              <a:rPr lang="en-US" sz="3200" b="1" dirty="0" err="1"/>
              <a:t>biallelic</a:t>
            </a:r>
            <a:r>
              <a:rPr lang="en-US" sz="3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2075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99DF-0FFD-ED4A-A829-52C62A6C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mutations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D9DB86-86CB-7D41-BFEF-9970C262FD4F}"/>
              </a:ext>
            </a:extLst>
          </p:cNvPr>
          <p:cNvCxnSpPr>
            <a:cxnSpLocks/>
          </p:cNvCxnSpPr>
          <p:nvPr/>
        </p:nvCxnSpPr>
        <p:spPr>
          <a:xfrm>
            <a:off x="900954" y="1966632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4C1A9BB-80C9-F745-8890-7E2509B6F294}"/>
              </a:ext>
            </a:extLst>
          </p:cNvPr>
          <p:cNvSpPr/>
          <p:nvPr/>
        </p:nvSpPr>
        <p:spPr>
          <a:xfrm>
            <a:off x="1196789" y="1879226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DEC-7DFA-2540-B598-ABB1FD64BED0}"/>
              </a:ext>
            </a:extLst>
          </p:cNvPr>
          <p:cNvSpPr/>
          <p:nvPr/>
        </p:nvSpPr>
        <p:spPr>
          <a:xfrm>
            <a:off x="2483225" y="1879235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4D867-65F6-4F48-92A5-34AA85AEB724}"/>
              </a:ext>
            </a:extLst>
          </p:cNvPr>
          <p:cNvSpPr/>
          <p:nvPr/>
        </p:nvSpPr>
        <p:spPr>
          <a:xfrm>
            <a:off x="3357283" y="1875879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1E21B-B56C-5C43-8C54-3FA7A1A63646}"/>
              </a:ext>
            </a:extLst>
          </p:cNvPr>
          <p:cNvSpPr txBox="1"/>
          <p:nvPr/>
        </p:nvSpPr>
        <p:spPr>
          <a:xfrm>
            <a:off x="94642" y="178196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1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C83DA3D1-B697-5D45-ABB1-DEBF677C7666}"/>
              </a:ext>
            </a:extLst>
          </p:cNvPr>
          <p:cNvSpPr/>
          <p:nvPr/>
        </p:nvSpPr>
        <p:spPr>
          <a:xfrm rot="10800000">
            <a:off x="1294147" y="1679208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ED40806-6916-4F48-B095-90DFCFB15260}"/>
              </a:ext>
            </a:extLst>
          </p:cNvPr>
          <p:cNvSpPr/>
          <p:nvPr/>
        </p:nvSpPr>
        <p:spPr>
          <a:xfrm rot="10800000">
            <a:off x="1886815" y="1694123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EEC98FA-D004-7B43-9DC7-80E25764354E}"/>
              </a:ext>
            </a:extLst>
          </p:cNvPr>
          <p:cNvSpPr/>
          <p:nvPr/>
        </p:nvSpPr>
        <p:spPr>
          <a:xfrm rot="10800000">
            <a:off x="3439939" y="165370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0258A9B-B36C-C74C-A639-D3B7D766AE34}"/>
              </a:ext>
            </a:extLst>
          </p:cNvPr>
          <p:cNvSpPr/>
          <p:nvPr/>
        </p:nvSpPr>
        <p:spPr>
          <a:xfrm rot="10800000">
            <a:off x="6832005" y="1678366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39C3CB-32E6-EA48-9066-966EE6BAC475}"/>
              </a:ext>
            </a:extLst>
          </p:cNvPr>
          <p:cNvCxnSpPr>
            <a:cxnSpLocks/>
          </p:cNvCxnSpPr>
          <p:nvPr/>
        </p:nvCxnSpPr>
        <p:spPr>
          <a:xfrm>
            <a:off x="900954" y="2888513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CF895-0B2D-3C4B-86CF-AFEF502A1747}"/>
              </a:ext>
            </a:extLst>
          </p:cNvPr>
          <p:cNvSpPr/>
          <p:nvPr/>
        </p:nvSpPr>
        <p:spPr>
          <a:xfrm>
            <a:off x="1196789" y="2801107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0EC8CC-DC50-A242-AF54-2830137002FB}"/>
              </a:ext>
            </a:extLst>
          </p:cNvPr>
          <p:cNvSpPr/>
          <p:nvPr/>
        </p:nvSpPr>
        <p:spPr>
          <a:xfrm>
            <a:off x="2483225" y="2801116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A4EF0F-8A09-534D-A29E-EB7665119CD7}"/>
              </a:ext>
            </a:extLst>
          </p:cNvPr>
          <p:cNvSpPr/>
          <p:nvPr/>
        </p:nvSpPr>
        <p:spPr>
          <a:xfrm>
            <a:off x="3357283" y="2797760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3C302825-BA9D-1845-9B83-201E66144781}"/>
              </a:ext>
            </a:extLst>
          </p:cNvPr>
          <p:cNvSpPr/>
          <p:nvPr/>
        </p:nvSpPr>
        <p:spPr>
          <a:xfrm rot="10800000">
            <a:off x="1294147" y="2601089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B887EEE6-C67A-034C-83C8-1D7136236C61}"/>
              </a:ext>
            </a:extLst>
          </p:cNvPr>
          <p:cNvSpPr/>
          <p:nvPr/>
        </p:nvSpPr>
        <p:spPr>
          <a:xfrm rot="10800000">
            <a:off x="1886815" y="261600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A2D1454D-645C-AF4C-9928-F9B9EFC85706}"/>
              </a:ext>
            </a:extLst>
          </p:cNvPr>
          <p:cNvSpPr/>
          <p:nvPr/>
        </p:nvSpPr>
        <p:spPr>
          <a:xfrm rot="10800000">
            <a:off x="3439939" y="2575585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91AF514-30D2-694A-9904-538E51A96D35}"/>
              </a:ext>
            </a:extLst>
          </p:cNvPr>
          <p:cNvSpPr/>
          <p:nvPr/>
        </p:nvSpPr>
        <p:spPr>
          <a:xfrm rot="10800000">
            <a:off x="6832005" y="2600247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23D22E-0287-A044-9BE0-F7A721A55EC3}"/>
              </a:ext>
            </a:extLst>
          </p:cNvPr>
          <p:cNvCxnSpPr>
            <a:cxnSpLocks/>
          </p:cNvCxnSpPr>
          <p:nvPr/>
        </p:nvCxnSpPr>
        <p:spPr>
          <a:xfrm>
            <a:off x="900954" y="3854520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E68BE2-9160-4A40-866E-AE718DD6347A}"/>
              </a:ext>
            </a:extLst>
          </p:cNvPr>
          <p:cNvSpPr/>
          <p:nvPr/>
        </p:nvSpPr>
        <p:spPr>
          <a:xfrm>
            <a:off x="1196789" y="3767114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635DA4-FBDA-E347-B090-09A282559A45}"/>
              </a:ext>
            </a:extLst>
          </p:cNvPr>
          <p:cNvSpPr/>
          <p:nvPr/>
        </p:nvSpPr>
        <p:spPr>
          <a:xfrm>
            <a:off x="2483225" y="3767123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ED4E48-9E0F-AB4E-A841-F301B5CE114D}"/>
              </a:ext>
            </a:extLst>
          </p:cNvPr>
          <p:cNvSpPr/>
          <p:nvPr/>
        </p:nvSpPr>
        <p:spPr>
          <a:xfrm>
            <a:off x="3357283" y="3763767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FFC6244-8021-7748-983A-3835469BB00D}"/>
              </a:ext>
            </a:extLst>
          </p:cNvPr>
          <p:cNvSpPr/>
          <p:nvPr/>
        </p:nvSpPr>
        <p:spPr>
          <a:xfrm rot="10800000">
            <a:off x="1294147" y="3567096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8A508672-D3D6-EC48-AB75-EDEDA855104B}"/>
              </a:ext>
            </a:extLst>
          </p:cNvPr>
          <p:cNvSpPr/>
          <p:nvPr/>
        </p:nvSpPr>
        <p:spPr>
          <a:xfrm rot="10800000">
            <a:off x="1886815" y="3582011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3649AF0-8948-5449-9A1F-7E14B807FF0E}"/>
              </a:ext>
            </a:extLst>
          </p:cNvPr>
          <p:cNvSpPr/>
          <p:nvPr/>
        </p:nvSpPr>
        <p:spPr>
          <a:xfrm rot="10800000">
            <a:off x="3439939" y="3541592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D5DCA8A6-93EF-C84B-8C21-4F9536548FD3}"/>
              </a:ext>
            </a:extLst>
          </p:cNvPr>
          <p:cNvSpPr/>
          <p:nvPr/>
        </p:nvSpPr>
        <p:spPr>
          <a:xfrm rot="10800000">
            <a:off x="6832005" y="356625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FCF9BB-E5B0-0145-A7F5-8B5AA3E9867C}"/>
              </a:ext>
            </a:extLst>
          </p:cNvPr>
          <p:cNvCxnSpPr>
            <a:cxnSpLocks/>
          </p:cNvCxnSpPr>
          <p:nvPr/>
        </p:nvCxnSpPr>
        <p:spPr>
          <a:xfrm>
            <a:off x="900954" y="4877477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7357734-A379-D74F-B20B-028B0C29E052}"/>
              </a:ext>
            </a:extLst>
          </p:cNvPr>
          <p:cNvSpPr/>
          <p:nvPr/>
        </p:nvSpPr>
        <p:spPr>
          <a:xfrm>
            <a:off x="1196789" y="4790071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961966-AB9D-6C49-904D-5AFAE61F84A2}"/>
              </a:ext>
            </a:extLst>
          </p:cNvPr>
          <p:cNvSpPr/>
          <p:nvPr/>
        </p:nvSpPr>
        <p:spPr>
          <a:xfrm>
            <a:off x="2483225" y="4790080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5765A5-0333-454A-B961-7FB58D6F2254}"/>
              </a:ext>
            </a:extLst>
          </p:cNvPr>
          <p:cNvSpPr/>
          <p:nvPr/>
        </p:nvSpPr>
        <p:spPr>
          <a:xfrm>
            <a:off x="3357283" y="4786724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6F42D9DE-7B59-2D44-BF0F-E1493F4A9587}"/>
              </a:ext>
            </a:extLst>
          </p:cNvPr>
          <p:cNvSpPr/>
          <p:nvPr/>
        </p:nvSpPr>
        <p:spPr>
          <a:xfrm rot="10800000">
            <a:off x="1294147" y="4590053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7C459A73-1471-764E-BCB0-7B9253F96B9F}"/>
              </a:ext>
            </a:extLst>
          </p:cNvPr>
          <p:cNvSpPr/>
          <p:nvPr/>
        </p:nvSpPr>
        <p:spPr>
          <a:xfrm rot="10800000">
            <a:off x="1886815" y="4604968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CCFDE86D-82B4-3E44-8F7E-7833016C08D0}"/>
              </a:ext>
            </a:extLst>
          </p:cNvPr>
          <p:cNvSpPr/>
          <p:nvPr/>
        </p:nvSpPr>
        <p:spPr>
          <a:xfrm rot="10800000">
            <a:off x="3439939" y="4564549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A23FAF70-C446-0343-B287-A09D05E4198E}"/>
              </a:ext>
            </a:extLst>
          </p:cNvPr>
          <p:cNvSpPr/>
          <p:nvPr/>
        </p:nvSpPr>
        <p:spPr>
          <a:xfrm rot="10800000">
            <a:off x="6832005" y="4589211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A3089-5F77-9947-BB96-2AE9F3736CC2}"/>
              </a:ext>
            </a:extLst>
          </p:cNvPr>
          <p:cNvSpPr txBox="1"/>
          <p:nvPr/>
        </p:nvSpPr>
        <p:spPr>
          <a:xfrm>
            <a:off x="85163" y="262164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B060A6-11D9-0B40-AE9C-64D143748429}"/>
              </a:ext>
            </a:extLst>
          </p:cNvPr>
          <p:cNvSpPr txBox="1"/>
          <p:nvPr/>
        </p:nvSpPr>
        <p:spPr>
          <a:xfrm>
            <a:off x="98610" y="364721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05A6C-3345-4E4B-A764-17B8D4DF2ACE}"/>
              </a:ext>
            </a:extLst>
          </p:cNvPr>
          <p:cNvSpPr txBox="1"/>
          <p:nvPr/>
        </p:nvSpPr>
        <p:spPr>
          <a:xfrm>
            <a:off x="89131" y="467515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A1E0D5-F878-4445-BE39-3AAB19772F77}"/>
              </a:ext>
            </a:extLst>
          </p:cNvPr>
          <p:cNvSpPr/>
          <p:nvPr/>
        </p:nvSpPr>
        <p:spPr>
          <a:xfrm>
            <a:off x="4325471" y="2797760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4C1A19-9138-8446-BA32-2C0CD12CB0F5}"/>
              </a:ext>
            </a:extLst>
          </p:cNvPr>
          <p:cNvSpPr/>
          <p:nvPr/>
        </p:nvSpPr>
        <p:spPr>
          <a:xfrm>
            <a:off x="4325471" y="3760285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A6FEBB68-6443-044F-A587-33D13DBEAFD2}"/>
              </a:ext>
            </a:extLst>
          </p:cNvPr>
          <p:cNvSpPr/>
          <p:nvPr/>
        </p:nvSpPr>
        <p:spPr>
          <a:xfrm rot="10800000">
            <a:off x="10812930" y="2128235"/>
            <a:ext cx="170328" cy="161365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CD46E7-7A26-1B45-848F-E5367EF3838B}"/>
              </a:ext>
            </a:extLst>
          </p:cNvPr>
          <p:cNvSpPr txBox="1"/>
          <p:nvPr/>
        </p:nvSpPr>
        <p:spPr>
          <a:xfrm>
            <a:off x="11400519" y="202425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6AA515-90D0-A74D-9859-77AB8947EFD1}"/>
              </a:ext>
            </a:extLst>
          </p:cNvPr>
          <p:cNvSpPr/>
          <p:nvPr/>
        </p:nvSpPr>
        <p:spPr>
          <a:xfrm>
            <a:off x="10252635" y="2600247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22A7F2-6096-DF49-BECB-A8F7AB2A5E96}"/>
              </a:ext>
            </a:extLst>
          </p:cNvPr>
          <p:cNvSpPr txBox="1"/>
          <p:nvPr/>
        </p:nvSpPr>
        <p:spPr>
          <a:xfrm>
            <a:off x="11114960" y="2508230"/>
            <a:ext cx="1140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Deletion</a:t>
            </a:r>
          </a:p>
          <a:p>
            <a:pPr algn="ctr"/>
            <a:r>
              <a:rPr lang="en-US" b="1" dirty="0"/>
              <a:t>(causal </a:t>
            </a:r>
          </a:p>
          <a:p>
            <a:pPr algn="ctr"/>
            <a:r>
              <a:rPr lang="en-US" b="1" dirty="0"/>
              <a:t>mutation)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0993D9-1B1C-184F-9739-A6F0DB7DF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349706" y="1397391"/>
            <a:ext cx="1270000" cy="98605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D7DAF78-27CB-694B-B64C-F5BCEF428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587019" y="2383451"/>
            <a:ext cx="795374" cy="6175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10C5D08-4D0D-2B4A-A343-94D911288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628026" y="3398997"/>
            <a:ext cx="713361" cy="5538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5B444B6-F13D-D643-87A3-89E1E4C7B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291685" y="4384447"/>
            <a:ext cx="1386043" cy="107615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44AA27-385D-7D40-B1D3-FE472DD4B4FE}"/>
              </a:ext>
            </a:extLst>
          </p:cNvPr>
          <p:cNvSpPr txBox="1"/>
          <p:nvPr/>
        </p:nvSpPr>
        <p:spPr>
          <a:xfrm>
            <a:off x="715567" y="5728616"/>
            <a:ext cx="11254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goal of GWAS is not to recover the causal mutation, but a marker linked to it (i.e. correlated with it)</a:t>
            </a:r>
          </a:p>
        </p:txBody>
      </p:sp>
    </p:spTree>
    <p:extLst>
      <p:ext uri="{BB962C8B-B14F-4D97-AF65-F5344CB8AC3E}">
        <p14:creationId xmlns:p14="http://schemas.microsoft.com/office/powerpoint/2010/main" val="3246933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1089-696A-844D-B4DA-C0D56D8C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Marker genotypes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FEA6A5A-6B6D-9B4A-90C0-F6E62C5D9D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039983"/>
              </p:ext>
            </p:extLst>
          </p:nvPr>
        </p:nvGraphicFramePr>
        <p:xfrm>
          <a:off x="1704468" y="1690688"/>
          <a:ext cx="2207022" cy="407569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70645">
                  <a:extLst>
                    <a:ext uri="{9D8B030D-6E8A-4147-A177-3AD203B41FA5}">
                      <a16:colId xmlns:a16="http://schemas.microsoft.com/office/drawing/2014/main" val="1288950798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251239066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1453295443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053619224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170717912"/>
                    </a:ext>
                  </a:extLst>
                </a:gridCol>
                <a:gridCol w="353797">
                  <a:extLst>
                    <a:ext uri="{9D8B030D-6E8A-4147-A177-3AD203B41FA5}">
                      <a16:colId xmlns:a16="http://schemas.microsoft.com/office/drawing/2014/main" val="2146644299"/>
                    </a:ext>
                  </a:extLst>
                </a:gridCol>
              </a:tblGrid>
              <a:tr h="269559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M1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M5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30228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613941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8105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14647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GG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19653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CC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AA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95430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I6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CC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59638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AA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CC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GG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91342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14327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5331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383585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GG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253468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64346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1608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GG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83331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3487D3F-247A-8145-8B82-0A3A2CD9E0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094970"/>
              </p:ext>
            </p:extLst>
          </p:nvPr>
        </p:nvGraphicFramePr>
        <p:xfrm>
          <a:off x="7936826" y="1690688"/>
          <a:ext cx="2207022" cy="407569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70645">
                  <a:extLst>
                    <a:ext uri="{9D8B030D-6E8A-4147-A177-3AD203B41FA5}">
                      <a16:colId xmlns:a16="http://schemas.microsoft.com/office/drawing/2014/main" val="1288950798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251239066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1453295443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053619224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170717912"/>
                    </a:ext>
                  </a:extLst>
                </a:gridCol>
                <a:gridCol w="353797">
                  <a:extLst>
                    <a:ext uri="{9D8B030D-6E8A-4147-A177-3AD203B41FA5}">
                      <a16:colId xmlns:a16="http://schemas.microsoft.com/office/drawing/2014/main" val="2146644299"/>
                    </a:ext>
                  </a:extLst>
                </a:gridCol>
              </a:tblGrid>
              <a:tr h="269559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M1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M5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30228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613941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8105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14647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19653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95430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I6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59638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91342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14327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5331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383585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253468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64346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1608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83331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1A663948-1F4D-0945-A311-9ECD1A551FFF}"/>
              </a:ext>
            </a:extLst>
          </p:cNvPr>
          <p:cNvSpPr/>
          <p:nvPr/>
        </p:nvSpPr>
        <p:spPr>
          <a:xfrm>
            <a:off x="4841932" y="2799975"/>
            <a:ext cx="2037347" cy="68053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3B99-37A8-9B43-9424-9E056BE26C36}"/>
              </a:ext>
            </a:extLst>
          </p:cNvPr>
          <p:cNvSpPr txBox="1"/>
          <p:nvPr/>
        </p:nvSpPr>
        <p:spPr>
          <a:xfrm>
            <a:off x="4841932" y="3914274"/>
            <a:ext cx="2037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marker 1 (M1):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8098B-1389-444B-A13E-FC2980A214DD}"/>
              </a:ext>
            </a:extLst>
          </p:cNvPr>
          <p:cNvSpPr txBox="1"/>
          <p:nvPr/>
        </p:nvSpPr>
        <p:spPr>
          <a:xfrm>
            <a:off x="1075613" y="6123543"/>
            <a:ext cx="346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x m matrix of marker genotypes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914EB-01D3-DD40-941F-AE95FAA87F88}"/>
              </a:ext>
            </a:extLst>
          </p:cNvPr>
          <p:cNvSpPr txBox="1"/>
          <p:nvPr/>
        </p:nvSpPr>
        <p:spPr>
          <a:xfrm>
            <a:off x="6849974" y="6123543"/>
            <a:ext cx="437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x m matrix of allele counts (allele dosage) </a:t>
            </a:r>
          </a:p>
        </p:txBody>
      </p:sp>
    </p:spTree>
    <p:extLst>
      <p:ext uri="{BB962C8B-B14F-4D97-AF65-F5344CB8AC3E}">
        <p14:creationId xmlns:p14="http://schemas.microsoft.com/office/powerpoint/2010/main" val="403351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2289-627D-0747-B31F-59C4829E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single marker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01D715-2973-9044-8CAC-B4BC1FAC33EF}"/>
                  </a:ext>
                </a:extLst>
              </p:cNvPr>
              <p:cNvSpPr txBox="1"/>
              <p:nvPr/>
            </p:nvSpPr>
            <p:spPr>
              <a:xfrm>
                <a:off x="4252290" y="1426622"/>
                <a:ext cx="3687420" cy="798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01D715-2973-9044-8CAC-B4BC1FAC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290" y="1426622"/>
                <a:ext cx="3687420" cy="798039"/>
              </a:xfrm>
              <a:prstGeom prst="rect">
                <a:avLst/>
              </a:prstGeom>
              <a:blipFill>
                <a:blip r:embed="rId2"/>
                <a:stretch>
                  <a:fillRect l="-3436" t="-4688" r="-1031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566D1C6B-EDBB-D44F-A138-69379D7FB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5338" r="73870" b="62064"/>
          <a:stretch/>
        </p:blipFill>
        <p:spPr bwMode="auto">
          <a:xfrm>
            <a:off x="1754503" y="2758635"/>
            <a:ext cx="2336234" cy="24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E89523B-F3C4-1C4D-8E48-B08A90737B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185665"/>
              </p:ext>
            </p:extLst>
          </p:nvPr>
        </p:nvGraphicFramePr>
        <p:xfrm>
          <a:off x="8418089" y="2619488"/>
          <a:ext cx="741290" cy="407569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70645">
                  <a:extLst>
                    <a:ext uri="{9D8B030D-6E8A-4147-A177-3AD203B41FA5}">
                      <a16:colId xmlns:a16="http://schemas.microsoft.com/office/drawing/2014/main" val="1288950798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251239066"/>
                    </a:ext>
                  </a:extLst>
                </a:gridCol>
              </a:tblGrid>
              <a:tr h="269559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err="1">
                          <a:effectLst/>
                        </a:rPr>
                        <a:t>M</a:t>
                      </a:r>
                      <a:r>
                        <a:rPr lang="en-US" sz="1700" i="1" u="none" strike="noStrike" baseline="-25000" dirty="0" err="1">
                          <a:effectLst/>
                        </a:rPr>
                        <a:t>j</a:t>
                      </a:r>
                      <a:endParaRPr lang="en-US" sz="1700" b="0" i="1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30228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613941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8105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14647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19653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95430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I6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59638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91342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14327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5331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383585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253468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64346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1608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8333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29627E-FF31-A945-81CB-42183686FDE1}"/>
              </a:ext>
            </a:extLst>
          </p:cNvPr>
          <p:cNvCxnSpPr/>
          <p:nvPr/>
        </p:nvCxnSpPr>
        <p:spPr>
          <a:xfrm flipV="1">
            <a:off x="3481137" y="2224661"/>
            <a:ext cx="771153" cy="5339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82B5E2-3992-304A-B309-1E4640FB5033}"/>
              </a:ext>
            </a:extLst>
          </p:cNvPr>
          <p:cNvCxnSpPr>
            <a:cxnSpLocks/>
          </p:cNvCxnSpPr>
          <p:nvPr/>
        </p:nvCxnSpPr>
        <p:spPr>
          <a:xfrm flipH="1" flipV="1">
            <a:off x="6657474" y="2224661"/>
            <a:ext cx="1599062" cy="5339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65976C-4798-1642-8F34-F0609F96B728}"/>
              </a:ext>
            </a:extLst>
          </p:cNvPr>
          <p:cNvCxnSpPr>
            <a:cxnSpLocks/>
          </p:cNvCxnSpPr>
          <p:nvPr/>
        </p:nvCxnSpPr>
        <p:spPr>
          <a:xfrm flipV="1">
            <a:off x="5696390" y="2224661"/>
            <a:ext cx="0" cy="1465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9AB2F-B051-F44A-A4BC-FC5E6E05ACDE}"/>
              </a:ext>
            </a:extLst>
          </p:cNvPr>
          <p:cNvSpPr txBox="1"/>
          <p:nvPr/>
        </p:nvSpPr>
        <p:spPr>
          <a:xfrm>
            <a:off x="4609169" y="3887619"/>
            <a:ext cx="218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Additive effect of </a:t>
            </a:r>
            <a:r>
              <a:rPr lang="en-US" sz="2400" dirty="0" err="1"/>
              <a:t>SNP</a:t>
            </a:r>
            <a:r>
              <a:rPr lang="en-US" sz="2400" i="1" baseline="-25000" dirty="0" err="1"/>
              <a:t>j</a:t>
            </a:r>
            <a:r>
              <a:rPr lang="en-US" sz="2400" i="1" baseline="-25000" dirty="0"/>
              <a:t> </a:t>
            </a:r>
            <a:r>
              <a:rPr lang="en-US" sz="2400" dirty="0"/>
              <a:t>on phenotype</a:t>
            </a:r>
          </a:p>
        </p:txBody>
      </p:sp>
    </p:spTree>
    <p:extLst>
      <p:ext uri="{BB962C8B-B14F-4D97-AF65-F5344CB8AC3E}">
        <p14:creationId xmlns:p14="http://schemas.microsoft.com/office/powerpoint/2010/main" val="192958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3053-FFEC-9C41-9CC6-D475E770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marker regression for Root Na</a:t>
            </a:r>
            <a:r>
              <a:rPr lang="en-US" baseline="30000" dirty="0"/>
              <a:t>+</a:t>
            </a:r>
            <a:r>
              <a:rPr lang="en-US" dirty="0"/>
              <a:t>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BFBB3-DD9E-7240-B386-ECFC9D581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5218"/>
            <a:ext cx="10515600" cy="13255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36k markers</a:t>
            </a:r>
          </a:p>
          <a:p>
            <a:r>
              <a:rPr lang="en-US" dirty="0"/>
              <a:t>375 diverse individuals</a:t>
            </a:r>
          </a:p>
          <a:p>
            <a:r>
              <a:rPr lang="en-US" dirty="0"/>
              <a:t>Root Na</a:t>
            </a:r>
            <a:r>
              <a:rPr lang="en-US" baseline="30000" dirty="0"/>
              <a:t>+</a:t>
            </a:r>
            <a:r>
              <a:rPr lang="en-US" dirty="0"/>
              <a:t> regressed on each SNP using a linear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39B98-4A9A-7547-8AA2-52041548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37" y="1283367"/>
            <a:ext cx="9450137" cy="40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61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7C0-5F7D-2C46-920F-4419B3D8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E626F-DC3A-C345-9878-B2277FF4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084" cy="43513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Diversity!!</a:t>
            </a:r>
          </a:p>
          <a:p>
            <a:r>
              <a:rPr lang="en-US" dirty="0"/>
              <a:t>GWAS populations</a:t>
            </a:r>
          </a:p>
          <a:p>
            <a:pPr lvl="1"/>
            <a:r>
              <a:rPr lang="en-US" dirty="0"/>
              <a:t>Diversity panel: Sample the genetic diversity within a species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966F7-E97D-7041-8034-E4B030A559A7}"/>
              </a:ext>
            </a:extLst>
          </p:cNvPr>
          <p:cNvSpPr txBox="1"/>
          <p:nvPr/>
        </p:nvSpPr>
        <p:spPr>
          <a:xfrm>
            <a:off x="8213559" y="2826288"/>
            <a:ext cx="222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Rice Diversity Panel 1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35F34D3-8321-3A43-A6E6-CC7E2E091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006" y="5742799"/>
            <a:ext cx="4319587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200" b="1" dirty="0">
                <a:latin typeface="Arial" panose="020B0604020202020204" pitchFamily="34" charset="0"/>
              </a:rPr>
              <a:t>Zhao et al 2011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CF031-996A-6741-8FE1-B6FFFDB22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42"/>
          <a:stretch/>
        </p:blipFill>
        <p:spPr>
          <a:xfrm>
            <a:off x="5261460" y="3195620"/>
            <a:ext cx="6930540" cy="217784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3FECFB6-5BFF-9A40-91EF-B763D38B1670}"/>
              </a:ext>
            </a:extLst>
          </p:cNvPr>
          <p:cNvSpPr/>
          <p:nvPr/>
        </p:nvSpPr>
        <p:spPr>
          <a:xfrm>
            <a:off x="4604084" y="4219074"/>
            <a:ext cx="2294021" cy="14443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0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781</TotalTime>
  <Words>1589</Words>
  <Application>Microsoft Macintosh PowerPoint</Application>
  <PresentationFormat>Widescreen</PresentationFormat>
  <Paragraphs>470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Courier</vt:lpstr>
      <vt:lpstr>Office Theme</vt:lpstr>
      <vt:lpstr>Introduction to GWAS</vt:lpstr>
      <vt:lpstr>Overview</vt:lpstr>
      <vt:lpstr>Recipe for GWAS</vt:lpstr>
      <vt:lpstr>The mutations</vt:lpstr>
      <vt:lpstr>The mutations</vt:lpstr>
      <vt:lpstr>Marker genotypes</vt:lpstr>
      <vt:lpstr>Basics of single marker regression</vt:lpstr>
      <vt:lpstr>Single marker regression for Root Na+ content</vt:lpstr>
      <vt:lpstr>The population</vt:lpstr>
      <vt:lpstr>The population</vt:lpstr>
      <vt:lpstr>The population</vt:lpstr>
      <vt:lpstr>The population: Rice Diversity Panel 1 (RDP1)</vt:lpstr>
      <vt:lpstr>Dealing with population structure</vt:lpstr>
      <vt:lpstr>Dealing with population structure: Principle component analysis (PCA)</vt:lpstr>
      <vt:lpstr>Dealing with population structure: PCA for RDP1</vt:lpstr>
      <vt:lpstr>Dealing with population structure: PCA for RDP1</vt:lpstr>
      <vt:lpstr>Dealing with population structure</vt:lpstr>
      <vt:lpstr>The effects of population structure</vt:lpstr>
      <vt:lpstr>Single marker regression for Root Na+ content</vt:lpstr>
      <vt:lpstr>Accounting for population structure</vt:lpstr>
      <vt:lpstr>Accounting for population structure with PCs</vt:lpstr>
      <vt:lpstr>Accounting for population structure with the linear mixed model</vt:lpstr>
      <vt:lpstr>Accounting for population structure with the linear mixed model</vt:lpstr>
      <vt:lpstr>Accounting for population structure with the linear mixed model + PCs</vt:lpstr>
      <vt:lpstr>Multiple testing</vt:lpstr>
      <vt:lpstr>Multiple testing approaches</vt:lpstr>
      <vt:lpstr>Multiple testing approaches</vt:lpstr>
      <vt:lpstr>Multiple testing approaches: Li and Ji (2005)</vt:lpstr>
      <vt:lpstr>Multiple testing approaches: Li and Ji (2005)</vt:lpstr>
      <vt:lpstr>Multiple testing approaches: Li and Ji (2005)</vt:lpstr>
      <vt:lpstr>Pre-GWAS Quality Control (QC)</vt:lpstr>
      <vt:lpstr>Pre-GWAS Quality Control (QC)</vt:lpstr>
      <vt:lpstr>Pre-GWAS Quality Control (QC): Correlated Markers</vt:lpstr>
      <vt:lpstr>Pre-GWAS Quality Control (QC): Missingness per individual</vt:lpstr>
      <vt:lpstr>Pre-GWAS Quality Control (QC): Missingness per marker</vt:lpstr>
      <vt:lpstr>Pre-GWAS Quality Control (QC): Minor allele frequency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GWAS</dc:title>
  <dc:creator>Campbell, Malachy</dc:creator>
  <cp:lastModifiedBy>Campbell, Malachy</cp:lastModifiedBy>
  <cp:revision>50</cp:revision>
  <dcterms:created xsi:type="dcterms:W3CDTF">2019-06-21T14:49:22Z</dcterms:created>
  <dcterms:modified xsi:type="dcterms:W3CDTF">2019-06-22T18:09:38Z</dcterms:modified>
</cp:coreProperties>
</file>